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33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2" r:id="rId16"/>
    <p:sldId id="273" r:id="rId17"/>
    <p:sldId id="277" r:id="rId18"/>
    <p:sldId id="278" r:id="rId19"/>
    <p:sldId id="280" r:id="rId20"/>
    <p:sldId id="281" r:id="rId21"/>
    <p:sldId id="284" r:id="rId22"/>
    <p:sldId id="286" r:id="rId23"/>
    <p:sldId id="287" r:id="rId24"/>
    <p:sldId id="288" r:id="rId25"/>
    <p:sldId id="289" r:id="rId26"/>
    <p:sldId id="290" r:id="rId27"/>
    <p:sldId id="330" r:id="rId28"/>
    <p:sldId id="291" r:id="rId29"/>
    <p:sldId id="292" r:id="rId30"/>
    <p:sldId id="321" r:id="rId31"/>
    <p:sldId id="293" r:id="rId32"/>
    <p:sldId id="322" r:id="rId33"/>
    <p:sldId id="294" r:id="rId34"/>
    <p:sldId id="323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9" r:id="rId57"/>
    <p:sldId id="316" r:id="rId58"/>
    <p:sldId id="317" r:id="rId59"/>
    <p:sldId id="318" r:id="rId60"/>
    <p:sldId id="329" r:id="rId61"/>
    <p:sldId id="325" r:id="rId62"/>
    <p:sldId id="326" r:id="rId63"/>
    <p:sldId id="327" r:id="rId64"/>
    <p:sldId id="328" r:id="rId65"/>
    <p:sldId id="324" r:id="rId66"/>
    <p:sldId id="32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-528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EECF4-A242-4129-B208-8A7A33D46901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39EEF-C5C5-4D5B-9350-C7C8EBAC26F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77192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1144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218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4860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7645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900" smtClean="0">
                <a:latin typeface="Times New Roman" panose="02020603050405020304" pitchFamily="18" charset="0"/>
              </a:rPr>
              <a:t>Best practices: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1) navigation is clear and consistent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2) clean visual layout &amp; use of white space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3) CSS for visual formatting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4) Alt attributes for images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5) Header tags in their proper hierarchy (not for visual formatting)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6) flexible screen &amp; font sizes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7) descriptive link text (not click here)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8) structural, not visual markup (strong not bold; em not i)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9) summary sentence at the top of each page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10) "skip to" links to main navigation and page content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11) PDFs - provide alternate formats</a:t>
            </a:r>
          </a:p>
          <a:p>
            <a:r>
              <a:rPr lang="en-US" altLang="en-US" sz="900" smtClean="0">
                <a:latin typeface="Times New Roman" panose="02020603050405020304" pitchFamily="18" charset="0"/>
              </a:rPr>
              <a:t>12) Audio/video - provide link to transcript</a:t>
            </a:r>
          </a:p>
          <a:p>
            <a:endParaRPr lang="en-US" altLang="en-US" sz="900" smtClean="0">
              <a:latin typeface="Times New Roman" panose="02020603050405020304" pitchFamily="18" charset="0"/>
            </a:endParaRP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6974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1196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4294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7900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Biggest mistake in web design is to build a site for the designer, not the user.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Users expect sites to be flawless.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Looks matter.  Site should be pleasing to the eye.  Site should evoke trust and value.</a:t>
            </a:r>
          </a:p>
        </p:txBody>
      </p:sp>
    </p:spTree>
    <p:extLst>
      <p:ext uri="{BB962C8B-B14F-4D97-AF65-F5344CB8AC3E}">
        <p14:creationId xmlns:p14="http://schemas.microsoft.com/office/powerpoint/2010/main" xmlns="" val="1690880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Biggest mistake in web design is to build a site for the designer, not the user.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Users expect sites to be flawless.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Looks matter.  Site should be pleasing to the eye.  Site should evoke trust and value.</a:t>
            </a:r>
          </a:p>
        </p:txBody>
      </p:sp>
    </p:spTree>
    <p:extLst>
      <p:ext uri="{BB962C8B-B14F-4D97-AF65-F5344CB8AC3E}">
        <p14:creationId xmlns:p14="http://schemas.microsoft.com/office/powerpoint/2010/main" xmlns="" val="1741344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1472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8176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623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0820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latin typeface="Times New Roman" panose="02020603050405020304" pitchFamily="18" charset="0"/>
              </a:rPr>
              <a:t>Start by looking at the big picture, then work down to the specifics.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	1) define the problem/goal for the site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	2) analyze the requirements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	3) design a prototype; implement and test the site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	4) show to clients; get feedback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	5) develop new prototype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	6) release and maintain the site</a:t>
            </a:r>
          </a:p>
          <a:p>
            <a:r>
              <a:rPr lang="en-US" altLang="en-US" smtClean="0">
                <a:latin typeface="Times New Roman" panose="02020603050405020304" pitchFamily="18" charset="0"/>
              </a:rPr>
              <a:t>Forces developers to plan everything up front</a:t>
            </a:r>
          </a:p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4101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r>
              <a:rPr lang="en-US" altLang="en-US" smtClean="0">
                <a:latin typeface="Times New Roman" panose="02020603050405020304" pitchFamily="18" charset="0"/>
              </a:rPr>
              <a:t>Site plan:	</a:t>
            </a:r>
          </a:p>
          <a:p>
            <a:pPr marL="228600" indent="-228600">
              <a:buFontTx/>
              <a:buAutoNum type="arabicParenR"/>
            </a:pPr>
            <a:r>
              <a:rPr lang="en-US" altLang="en-US" smtClean="0">
                <a:latin typeface="Times New Roman" panose="02020603050405020304" pitchFamily="18" charset="0"/>
              </a:rPr>
              <a:t>Goal statement</a:t>
            </a:r>
          </a:p>
          <a:p>
            <a:pPr marL="228600" indent="-228600">
              <a:buFontTx/>
              <a:buAutoNum type="arabicParenR"/>
            </a:pPr>
            <a:r>
              <a:rPr lang="en-US" altLang="en-US" smtClean="0">
                <a:latin typeface="Times New Roman" panose="02020603050405020304" pitchFamily="18" charset="0"/>
              </a:rPr>
              <a:t>Audience assessment</a:t>
            </a:r>
          </a:p>
          <a:p>
            <a:pPr marL="228600" indent="-228600">
              <a:buFontTx/>
              <a:buAutoNum type="arabicParenR"/>
            </a:pPr>
            <a:r>
              <a:rPr lang="en-US" altLang="en-US" smtClean="0">
                <a:latin typeface="Times New Roman" panose="02020603050405020304" pitchFamily="18" charset="0"/>
              </a:rPr>
              <a:t>Content requirements</a:t>
            </a:r>
          </a:p>
          <a:p>
            <a:pPr marL="228600" indent="-228600">
              <a:buFontTx/>
              <a:buAutoNum type="arabicParenR"/>
            </a:pPr>
            <a:r>
              <a:rPr lang="en-US" altLang="en-US" smtClean="0">
                <a:latin typeface="Times New Roman" panose="02020603050405020304" pitchFamily="18" charset="0"/>
              </a:rPr>
              <a:t>Technical requirements</a:t>
            </a:r>
          </a:p>
          <a:p>
            <a:pPr marL="228600" indent="-228600">
              <a:buFontTx/>
              <a:buAutoNum type="arabicParenR"/>
            </a:pPr>
            <a:r>
              <a:rPr lang="en-US" altLang="en-US" smtClean="0">
                <a:latin typeface="Times New Roman" panose="02020603050405020304" pitchFamily="18" charset="0"/>
              </a:rPr>
              <a:t>Visual requirements</a:t>
            </a:r>
          </a:p>
          <a:p>
            <a:pPr marL="228600" indent="-228600">
              <a:buFontTx/>
              <a:buAutoNum type="arabicParenR"/>
            </a:pPr>
            <a:r>
              <a:rPr lang="en-US" altLang="en-US" smtClean="0">
                <a:latin typeface="Times New Roman" panose="02020603050405020304" pitchFamily="18" charset="0"/>
              </a:rPr>
              <a:t>Delivery requirements</a:t>
            </a:r>
          </a:p>
          <a:p>
            <a:pPr marL="228600" indent="-228600">
              <a:buFontTx/>
              <a:buAutoNum type="arabicParenR"/>
            </a:pPr>
            <a:r>
              <a:rPr lang="en-US" altLang="en-US" smtClean="0">
                <a:latin typeface="Times New Roman" panose="02020603050405020304" pitchFamily="18" charset="0"/>
              </a:rPr>
              <a:t>Site structure diagram</a:t>
            </a:r>
          </a:p>
          <a:p>
            <a:pPr marL="228600" indent="-228600">
              <a:buFontTx/>
              <a:buAutoNum type="arabicParenR"/>
            </a:pPr>
            <a:r>
              <a:rPr lang="en-US" altLang="en-US" smtClean="0">
                <a:latin typeface="Times New Roman" panose="02020603050405020304" pitchFamily="18" charset="0"/>
              </a:rPr>
              <a:t>Staffing requirements</a:t>
            </a:r>
          </a:p>
          <a:p>
            <a:pPr marL="228600" indent="-228600">
              <a:buFontTx/>
              <a:buAutoNum type="arabicParenR"/>
            </a:pPr>
            <a:r>
              <a:rPr lang="en-US" altLang="en-US" smtClean="0">
                <a:latin typeface="Times New Roman" panose="02020603050405020304" pitchFamily="18" charset="0"/>
              </a:rPr>
              <a:t>Timeline for project</a:t>
            </a:r>
          </a:p>
          <a:p>
            <a:pPr marL="228600" indent="-228600">
              <a:buFontTx/>
              <a:buAutoNum type="arabicParenR"/>
            </a:pPr>
            <a:r>
              <a:rPr lang="en-US" altLang="en-US" smtClean="0">
                <a:latin typeface="Times New Roman" panose="02020603050405020304" pitchFamily="18" charset="0"/>
              </a:rPr>
              <a:t>Budget estimate</a:t>
            </a:r>
          </a:p>
        </p:txBody>
      </p:sp>
    </p:spTree>
    <p:extLst>
      <p:ext uri="{BB962C8B-B14F-4D97-AF65-F5344CB8AC3E}">
        <p14:creationId xmlns:p14="http://schemas.microsoft.com/office/powerpoint/2010/main" xmlns="" val="51132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2306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8996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9372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58113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49761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13099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5556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89152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452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4073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5268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1FF8B-620C-409C-8C7C-8DBBC0B5129E}" type="datetimeFigureOut">
              <a:rPr lang="en-IN" smtClean="0"/>
              <a:pPr/>
              <a:t>30-08-2022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8BE8A-AD02-473F-A5D1-F36172D0D1B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5779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html5-introduction/" TargetMode="External"/><Relationship Id="rId2" Type="http://schemas.openxmlformats.org/officeDocument/2006/relationships/hyperlink" Target="https://web.stanford.edu/group/csp/cs21/webdesign.pp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stgresql.org/" TargetMode="External"/><Relationship Id="rId3" Type="http://schemas.openxmlformats.org/officeDocument/2006/relationships/hyperlink" Target="https://www.mongodb.com/" TargetMode="External"/><Relationship Id="rId7" Type="http://schemas.openxmlformats.org/officeDocument/2006/relationships/hyperlink" Target="https://vuejs.org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" TargetMode="External"/><Relationship Id="rId5" Type="http://schemas.openxmlformats.org/officeDocument/2006/relationships/hyperlink" Target="https://angular.io/" TargetMode="External"/><Relationship Id="rId10" Type="http://schemas.openxmlformats.org/officeDocument/2006/relationships/hyperlink" Target="https://httpd.apache.org/" TargetMode="External"/><Relationship Id="rId4" Type="http://schemas.openxmlformats.org/officeDocument/2006/relationships/hyperlink" Target="https://expressjs.com/" TargetMode="External"/><Relationship Id="rId9" Type="http://schemas.openxmlformats.org/officeDocument/2006/relationships/hyperlink" Target="https://www.mysql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light-it.net/blog/choosing-a-technology-stack-for-web-application-development/" TargetMode="External"/><Relationship Id="rId2" Type="http://schemas.openxmlformats.org/officeDocument/2006/relationships/hyperlink" Target="https://www.delftstack.com/howto/javascript/javascript-version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21471"/>
            <a:ext cx="9144000" cy="2387600"/>
          </a:xfrm>
        </p:spPr>
        <p:txBody>
          <a:bodyPr/>
          <a:lstStyle/>
          <a:p>
            <a:r>
              <a:rPr lang="en-US" dirty="0" smtClean="0"/>
              <a:t>19CSE-461- </a:t>
            </a:r>
            <a:r>
              <a:rPr lang="en-US" dirty="0" err="1" smtClean="0"/>
              <a:t>NetCentric</a:t>
            </a:r>
            <a:r>
              <a:rPr lang="en-US" dirty="0" smtClean="0"/>
              <a:t> Programming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 smtClean="0"/>
              <a:t>Dr.T.Senthil</a:t>
            </a:r>
            <a:r>
              <a:rPr lang="en-US" b="1" dirty="0" smtClean="0"/>
              <a:t> Kumar/</a:t>
            </a:r>
            <a:r>
              <a:rPr lang="en-US" b="1" dirty="0" err="1" smtClean="0"/>
              <a:t>Dr.S.Thangavelu</a:t>
            </a:r>
            <a:r>
              <a:rPr lang="en-US" b="1" dirty="0" smtClean="0"/>
              <a:t>/</a:t>
            </a:r>
            <a:r>
              <a:rPr lang="en-US" b="1" dirty="0" err="1" smtClean="0"/>
              <a:t>Dr.C.Arun</a:t>
            </a:r>
            <a:r>
              <a:rPr lang="en-US" b="1" dirty="0" smtClean="0"/>
              <a:t> Kumar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24566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340F7D7C-766F-4CFA-8319-FA911A38A243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Good Design Maxims</a:t>
            </a:r>
            <a:endParaRPr lang="en-US" altLang="en-US" smtClean="0"/>
          </a:p>
        </p:txBody>
      </p:sp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mtClean="0"/>
              <a:t>“Rules” are only guidelines -- no single model fits every situation, and there is no such thing as the “right” way to create a web site.</a:t>
            </a:r>
            <a:br>
              <a:rPr lang="en-US" altLang="en-US" smtClean="0"/>
            </a:br>
            <a:endParaRPr lang="en-US" altLang="en-US" smtClean="0"/>
          </a:p>
          <a:p>
            <a:pPr marL="0" indent="0">
              <a:buNone/>
            </a:pPr>
            <a:r>
              <a:rPr lang="en-US" altLang="en-US" smtClean="0"/>
              <a:t>Remember WYSIWYW</a:t>
            </a:r>
          </a:p>
          <a:p>
            <a:pPr lvl="1"/>
            <a:r>
              <a:rPr lang="en-US" altLang="en-US" smtClean="0"/>
              <a:t>Web users want control over the online material -- they want to seamlessly obtain the information they need.</a:t>
            </a:r>
          </a:p>
          <a:p>
            <a:pPr lvl="1"/>
            <a:r>
              <a:rPr lang="en-US" altLang="en-US" smtClean="0"/>
              <a:t>Don’t force visitors down a specific path -- give them control.</a:t>
            </a:r>
          </a:p>
        </p:txBody>
      </p:sp>
    </p:spTree>
    <p:extLst>
      <p:ext uri="{BB962C8B-B14F-4D97-AF65-F5344CB8AC3E}">
        <p14:creationId xmlns:p14="http://schemas.microsoft.com/office/powerpoint/2010/main" xmlns="" val="144228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5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428AEFD4-C75C-4CA9-844D-9E5DABC5D9D9}" type="slidenum">
              <a:rPr lang="en-US" altLang="en-US" sz="1400"/>
              <a:pPr/>
              <a:t>11</a:t>
            </a:fld>
            <a:endParaRPr lang="en-US" altLang="en-US" sz="140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Typical Website Evolution</a:t>
            </a:r>
            <a:endParaRPr lang="en-US" altLang="en-US" smtClean="0"/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0" y="1447800"/>
            <a:ext cx="8610600" cy="58674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000"/>
              <a:t>Generation 1 -- replaces paper information</a:t>
            </a:r>
          </a:p>
          <a:p>
            <a:pPr marL="0" indent="0">
              <a:buNone/>
            </a:pPr>
            <a:r>
              <a:rPr lang="en-US" altLang="en-US" sz="2000"/>
              <a:t>Generation 2 -- has flashy elements</a:t>
            </a:r>
          </a:p>
          <a:p>
            <a:pPr marL="0" indent="0">
              <a:buNone/>
            </a:pPr>
            <a:r>
              <a:rPr lang="en-US" altLang="en-US" sz="2000"/>
              <a:t>Generation 3 -- is bleeding edge, causing content to suffer</a:t>
            </a:r>
          </a:p>
          <a:p>
            <a:pPr marL="0" indent="0">
              <a:buNone/>
            </a:pPr>
            <a:r>
              <a:rPr lang="en-US" altLang="en-US" sz="2000"/>
              <a:t>Generation 4 -- content and technology are integrated </a:t>
            </a:r>
          </a:p>
          <a:p>
            <a:pPr marL="0" indent="0">
              <a:buNone/>
            </a:pPr>
            <a:endParaRPr lang="en-US" altLang="en-US" smtClean="0"/>
          </a:p>
          <a:p>
            <a:pPr marL="0" indent="0">
              <a:buNone/>
            </a:pPr>
            <a:r>
              <a:rPr lang="en-US" altLang="en-US" smtClean="0"/>
              <a:t>Ideally, try to skip the problems of </a:t>
            </a:r>
            <a:br>
              <a:rPr lang="en-US" altLang="en-US" smtClean="0"/>
            </a:br>
            <a:r>
              <a:rPr lang="en-US" altLang="en-US" smtClean="0"/>
              <a:t>Generations 1-3 by planning your web site</a:t>
            </a:r>
            <a:br>
              <a:rPr lang="en-US" altLang="en-US" smtClean="0"/>
            </a:br>
            <a:r>
              <a:rPr lang="en-US" altLang="en-US" smtClean="0"/>
              <a:t>carefully.</a:t>
            </a:r>
          </a:p>
        </p:txBody>
      </p:sp>
    </p:spTree>
    <p:extLst>
      <p:ext uri="{BB962C8B-B14F-4D97-AF65-F5344CB8AC3E}">
        <p14:creationId xmlns:p14="http://schemas.microsoft.com/office/powerpoint/2010/main" xmlns="" val="1973349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01652C4-D80E-4D49-944C-5AEED19BA37C}" type="slidenum">
              <a:rPr lang="en-US" altLang="en-US" sz="1400"/>
              <a:pPr/>
              <a:t>12</a:t>
            </a:fld>
            <a:endParaRPr lang="en-US" altLang="en-US" sz="140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General Methods for Design</a:t>
            </a:r>
            <a:endParaRPr lang="en-US" altLang="en-US" smtClean="0"/>
          </a:p>
        </p:txBody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8382000" cy="5867400"/>
          </a:xfrm>
        </p:spPr>
        <p:txBody>
          <a:bodyPr/>
          <a:lstStyle/>
          <a:p>
            <a:r>
              <a:rPr lang="en-US" altLang="en-US" smtClean="0"/>
              <a:t>“Ad-hoc” Process (“seat of the pants”)</a:t>
            </a:r>
          </a:p>
          <a:p>
            <a:pPr lvl="1"/>
            <a:r>
              <a:rPr lang="en-US" altLang="en-US" smtClean="0"/>
              <a:t>Hastily put together</a:t>
            </a:r>
          </a:p>
          <a:p>
            <a:pPr lvl="1"/>
            <a:r>
              <a:rPr lang="en-US" altLang="en-US" smtClean="0"/>
              <a:t>Created on the fly</a:t>
            </a:r>
          </a:p>
          <a:p>
            <a:pPr lvl="1"/>
            <a:r>
              <a:rPr lang="en-US" altLang="en-US" smtClean="0"/>
              <a:t>“We need a web site TODAY”</a:t>
            </a:r>
            <a:br>
              <a:rPr lang="en-US" altLang="en-US" smtClean="0"/>
            </a:br>
            <a:endParaRPr lang="en-US" altLang="en-US" smtClean="0"/>
          </a:p>
          <a:p>
            <a:r>
              <a:rPr lang="en-US" altLang="en-US" smtClean="0"/>
              <a:t>A methodical, well-thought process includes:</a:t>
            </a:r>
          </a:p>
          <a:p>
            <a:pPr lvl="1"/>
            <a:r>
              <a:rPr lang="en-US" altLang="en-US" smtClean="0"/>
              <a:t>Planning</a:t>
            </a:r>
          </a:p>
          <a:p>
            <a:pPr lvl="1"/>
            <a:r>
              <a:rPr lang="en-US" altLang="en-US" smtClean="0"/>
              <a:t>Quality-assurance testing</a:t>
            </a:r>
          </a:p>
        </p:txBody>
      </p:sp>
      <p:pic>
        <p:nvPicPr>
          <p:cNvPr id="19456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981200"/>
            <a:ext cx="17780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083" t="21094" r="10542"/>
          <a:stretch>
            <a:fillRect/>
          </a:stretch>
        </p:blipFill>
        <p:spPr bwMode="auto">
          <a:xfrm>
            <a:off x="8001000" y="4191000"/>
            <a:ext cx="12763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54557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3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E8DDA9C-B7F2-41C6-A8B4-9B938101F778}" type="slidenum">
              <a:rPr lang="en-US" altLang="en-US" sz="1400"/>
              <a:pPr/>
              <a:t>13</a:t>
            </a:fld>
            <a:endParaRPr lang="en-US" altLang="en-US" sz="140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Benefits of Ad-hoc Process</a:t>
            </a:r>
            <a:endParaRPr lang="en-US" altLang="en-US" smtClean="0"/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mtClean="0"/>
              <a:t>Sometimes “quick and dirty” is not only good enough, it’s the best way.  </a:t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>It’s useable for:</a:t>
            </a:r>
          </a:p>
          <a:p>
            <a:pPr lvl="1"/>
            <a:r>
              <a:rPr lang="en-US" altLang="en-US" smtClean="0"/>
              <a:t>Sites that will have a short lifespan</a:t>
            </a:r>
          </a:p>
          <a:p>
            <a:pPr lvl="1"/>
            <a:r>
              <a:rPr lang="en-US" altLang="en-US" smtClean="0"/>
              <a:t>Very small web sites</a:t>
            </a:r>
          </a:p>
          <a:p>
            <a:pPr lvl="1"/>
            <a:r>
              <a:rPr lang="en-US" altLang="en-US" smtClean="0"/>
              <a:t>Sites designed for a very specific purpose (a single survey, a single class, a specific event, etc.)</a:t>
            </a:r>
          </a:p>
        </p:txBody>
      </p:sp>
    </p:spTree>
    <p:extLst>
      <p:ext uri="{BB962C8B-B14F-4D97-AF65-F5344CB8AC3E}">
        <p14:creationId xmlns:p14="http://schemas.microsoft.com/office/powerpoint/2010/main" xmlns="" val="250969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ABB3AF8-CE7A-4A54-B00C-F9C4AEFE9EE3}" type="slidenum">
              <a:rPr lang="en-US" altLang="en-US" sz="1400"/>
              <a:pPr/>
              <a:t>14</a:t>
            </a:fld>
            <a:endParaRPr lang="en-US" altLang="en-US" sz="14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Pre-design Work</a:t>
            </a:r>
            <a:endParaRPr lang="en-US" altLang="en-US" smtClean="0"/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447800"/>
            <a:ext cx="8305800" cy="5867400"/>
          </a:xfrm>
        </p:spPr>
        <p:txBody>
          <a:bodyPr/>
          <a:lstStyle/>
          <a:p>
            <a:r>
              <a:rPr lang="en-US" altLang="en-US" smtClean="0"/>
              <a:t>Consider your organization’s mission</a:t>
            </a:r>
          </a:p>
          <a:p>
            <a:r>
              <a:rPr lang="en-US" altLang="en-US" smtClean="0"/>
              <a:t>Define the target audience</a:t>
            </a:r>
          </a:p>
          <a:p>
            <a:r>
              <a:rPr lang="en-US" altLang="en-US" smtClean="0"/>
              <a:t>Set goals for the web site</a:t>
            </a:r>
          </a:p>
          <a:p>
            <a:pPr lvl="1"/>
            <a:r>
              <a:rPr lang="en-US" altLang="en-US" smtClean="0"/>
              <a:t>Immediate</a:t>
            </a:r>
          </a:p>
          <a:p>
            <a:pPr lvl="1"/>
            <a:r>
              <a:rPr lang="en-US" altLang="en-US" smtClean="0"/>
              <a:t>Long-term</a:t>
            </a:r>
          </a:p>
          <a:p>
            <a:r>
              <a:rPr lang="en-US" altLang="en-US" smtClean="0"/>
              <a:t>Gather content</a:t>
            </a:r>
          </a:p>
          <a:p>
            <a:pPr lvl="1"/>
            <a:r>
              <a:rPr lang="en-US" altLang="en-US" smtClean="0"/>
              <a:t>Organize and establish hierarchy of content</a:t>
            </a:r>
          </a:p>
          <a:p>
            <a:pPr lvl="1"/>
            <a:r>
              <a:rPr lang="en-US" altLang="en-US" smtClean="0"/>
              <a:t>“Chunk” content into logical information units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016970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A1BC58FD-0FAB-47D0-991B-82208E925935}" type="slidenum">
              <a:rPr lang="en-US" altLang="en-US" sz="1400"/>
              <a:pPr/>
              <a:t>15</a:t>
            </a:fld>
            <a:endParaRPr lang="en-US" altLang="en-US" sz="140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More Pre-design Work</a:t>
            </a:r>
            <a:endParaRPr lang="en-US" altLang="en-US" smtClean="0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19200"/>
            <a:ext cx="8458200" cy="5867400"/>
          </a:xfrm>
        </p:spPr>
        <p:txBody>
          <a:bodyPr/>
          <a:lstStyle/>
          <a:p>
            <a:r>
              <a:rPr lang="en-US" altLang="en-US" smtClean="0"/>
              <a:t>Create an outline or plan for content</a:t>
            </a:r>
          </a:p>
          <a:p>
            <a:r>
              <a:rPr lang="en-US" altLang="en-US" smtClean="0"/>
              <a:t>Create your web site on paper first</a:t>
            </a:r>
          </a:p>
          <a:p>
            <a:pPr marL="863600" lvl="1" indent="-6350">
              <a:buNone/>
            </a:pPr>
            <a:r>
              <a:rPr lang="en-US" altLang="en-US" smtClean="0"/>
              <a:t>Use a flowchart to depict how visitors will go from one page to another</a:t>
            </a:r>
          </a:p>
          <a:p>
            <a:r>
              <a:rPr lang="en-US" altLang="en-US" smtClean="0"/>
              <a:t>Think about the actual HTML, PDF, graphic, sound, and other files you will need in the site</a:t>
            </a:r>
          </a:p>
          <a:p>
            <a:pPr marL="863600" lvl="1" indent="-6350"/>
            <a:r>
              <a:rPr lang="en-US" altLang="en-US" smtClean="0"/>
              <a:t> Where will they be placed?</a:t>
            </a:r>
          </a:p>
          <a:p>
            <a:pPr marL="863600" lvl="1" indent="-6350"/>
            <a:r>
              <a:rPr lang="en-US" altLang="en-US" smtClean="0"/>
              <a:t> How will visitors access them?</a:t>
            </a:r>
          </a:p>
          <a:p>
            <a:r>
              <a:rPr lang="en-US" altLang="en-US" smtClean="0"/>
              <a:t>Organize the files logically, so that the development team can understand the hierarchy of the web pages.</a:t>
            </a:r>
          </a:p>
        </p:txBody>
      </p:sp>
    </p:spTree>
    <p:extLst>
      <p:ext uri="{BB962C8B-B14F-4D97-AF65-F5344CB8AC3E}">
        <p14:creationId xmlns:p14="http://schemas.microsoft.com/office/powerpoint/2010/main" xmlns="" val="2050309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9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C759C1C-70E8-4EA3-8E59-6E2DC2BDAA87}" type="slidenum">
              <a:rPr lang="en-US" altLang="en-US" sz="1400"/>
              <a:pPr/>
              <a:t>16</a:t>
            </a:fld>
            <a:endParaRPr lang="en-US" altLang="en-US" sz="14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888274" y="496388"/>
            <a:ext cx="9940064" cy="875211"/>
          </a:xfrm>
        </p:spPr>
        <p:txBody>
          <a:bodyPr/>
          <a:lstStyle/>
          <a:p>
            <a:r>
              <a:rPr lang="en-US" altLang="en-US" sz="3200" dirty="0"/>
              <a:t>Influences of Technology on Design</a:t>
            </a:r>
            <a:endParaRPr lang="en-US" altLang="en-US" dirty="0" smtClean="0"/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8534400" cy="5867400"/>
          </a:xfrm>
        </p:spPr>
        <p:txBody>
          <a:bodyPr/>
          <a:lstStyle/>
          <a:p>
            <a:r>
              <a:rPr lang="en-US" altLang="en-US" sz="2400" dirty="0"/>
              <a:t>Browsers</a:t>
            </a:r>
          </a:p>
          <a:p>
            <a:pPr marL="514350" lvl="1" indent="-57150">
              <a:buNone/>
            </a:pPr>
            <a:r>
              <a:rPr lang="en-US" altLang="en-US" sz="2000" dirty="0" smtClean="0"/>
              <a:t>Chrome, Mozilla are </a:t>
            </a:r>
            <a:r>
              <a:rPr lang="en-US" altLang="en-US" sz="2000" dirty="0"/>
              <a:t>the dominant </a:t>
            </a:r>
            <a:r>
              <a:rPr lang="en-US" altLang="en-US" sz="2000" dirty="0" smtClean="0"/>
              <a:t>browsers</a:t>
            </a:r>
            <a:endParaRPr lang="en-US" altLang="en-US" sz="2000" dirty="0"/>
          </a:p>
          <a:p>
            <a:pPr lvl="2">
              <a:buFontTx/>
              <a:buNone/>
            </a:pPr>
            <a:r>
              <a:rPr lang="en-US" altLang="en-US" sz="1400" dirty="0"/>
              <a:t>&lt;http://www.w3schools.com/browsers/browsers_stats.asp&gt;</a:t>
            </a:r>
          </a:p>
          <a:p>
            <a:pPr lvl="2">
              <a:buFontTx/>
              <a:buNone/>
            </a:pPr>
            <a:r>
              <a:rPr lang="en-US" altLang="en-US" sz="1400" dirty="0"/>
              <a:t>&lt;http://www.e-janco.com/browser.htm&gt;</a:t>
            </a:r>
          </a:p>
          <a:p>
            <a:r>
              <a:rPr lang="en-US" altLang="en-US" sz="2400" dirty="0"/>
              <a:t>Operating systems</a:t>
            </a:r>
          </a:p>
          <a:p>
            <a:pPr marL="514350" lvl="1" indent="-57150">
              <a:buNone/>
            </a:pPr>
            <a:r>
              <a:rPr lang="en-US" altLang="en-US" sz="2000" dirty="0"/>
              <a:t>Windows </a:t>
            </a:r>
            <a:r>
              <a:rPr lang="en-US" altLang="en-US" sz="2000" dirty="0" smtClean="0"/>
              <a:t>7 onwards </a:t>
            </a:r>
            <a:r>
              <a:rPr lang="en-US" altLang="en-US" sz="2000" dirty="0"/>
              <a:t>is the most popular operating </a:t>
            </a:r>
            <a:r>
              <a:rPr lang="en-US" altLang="en-US" sz="2000" dirty="0" smtClean="0"/>
              <a:t>system(s)</a:t>
            </a:r>
            <a:endParaRPr lang="en-US" altLang="en-US" sz="2000" dirty="0"/>
          </a:p>
          <a:p>
            <a:r>
              <a:rPr lang="en-US" altLang="en-US" sz="2400" dirty="0"/>
              <a:t>Connection speeds</a:t>
            </a:r>
          </a:p>
          <a:p>
            <a:pPr marL="514350" lvl="1" indent="-57150">
              <a:buNone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Depends on the client-side internet provider</a:t>
            </a:r>
            <a:endParaRPr lang="en-US" altLang="en-US" sz="1400" dirty="0"/>
          </a:p>
          <a:p>
            <a:r>
              <a:rPr lang="en-US" altLang="en-US" sz="2400" dirty="0"/>
              <a:t>User screen sizes</a:t>
            </a:r>
          </a:p>
          <a:p>
            <a:pPr marL="514350" lvl="1" indent="-57150">
              <a:buNone/>
            </a:pPr>
            <a:r>
              <a:rPr lang="en-US" altLang="en-US" sz="2000" dirty="0"/>
              <a:t>	80% of users are using a display with 1024x768 pixels or more and a color depth of at least 65000 colors</a:t>
            </a:r>
          </a:p>
          <a:p>
            <a:pPr lvl="2">
              <a:buFontTx/>
              <a:buNone/>
            </a:pPr>
            <a:r>
              <a:rPr lang="en-US" altLang="en-US" sz="1400" dirty="0"/>
              <a:t>&lt;http://www.w3schools.com/browsers/browsers_stats.asp&gt;</a:t>
            </a:r>
          </a:p>
        </p:txBody>
      </p:sp>
    </p:spTree>
    <p:extLst>
      <p:ext uri="{BB962C8B-B14F-4D97-AF65-F5344CB8AC3E}">
        <p14:creationId xmlns:p14="http://schemas.microsoft.com/office/powerpoint/2010/main" xmlns="" val="3204931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1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Visual items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Compare: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87E8260-A241-4E23-BDC3-F4CAB6331517}" type="slidenum">
              <a:rPr lang="en-US" altLang="en-US" sz="1400"/>
              <a:pPr/>
              <a:t>17</a:t>
            </a:fld>
            <a:endParaRPr lang="en-US" altLang="en-US" sz="1400"/>
          </a:p>
        </p:txBody>
      </p:sp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057400"/>
            <a:ext cx="4629150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53711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Visual items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Compare: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A5719248-D0D1-4F6B-8BD5-2FAF8C8E919E}" type="slidenum">
              <a:rPr lang="en-US" altLang="en-US" sz="1400"/>
              <a:pPr/>
              <a:t>18</a:t>
            </a:fld>
            <a:endParaRPr lang="en-US" altLang="en-US" sz="1400"/>
          </a:p>
        </p:txBody>
      </p:sp>
      <p:pic>
        <p:nvPicPr>
          <p:cNvPr id="1946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05001"/>
            <a:ext cx="6711950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4113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09C021E-81AD-4CE5-9A6B-5F51F57164DE}" type="slidenum">
              <a:rPr lang="en-US" altLang="en-US" sz="1400"/>
              <a:pPr/>
              <a:t>19</a:t>
            </a:fld>
            <a:endParaRPr lang="en-US" altLang="en-US" sz="140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Usability -- User’s Memory</a:t>
            </a:r>
            <a:endParaRPr lang="en-US" altLang="en-US" smtClean="0"/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smtClean="0"/>
          </a:p>
          <a:p>
            <a:r>
              <a:rPr lang="en-US" altLang="en-US" smtClean="0"/>
              <a:t>Don’t force visitors to remember how to navigate/use the site</a:t>
            </a:r>
          </a:p>
          <a:p>
            <a:r>
              <a:rPr lang="en-US" altLang="en-US" smtClean="0"/>
              <a:t>Provide redundant, easily recognizable features</a:t>
            </a:r>
          </a:p>
          <a:p>
            <a:r>
              <a:rPr lang="en-US" altLang="en-US" smtClean="0"/>
              <a:t>Generally, have visited and unvisited links be different colors to make it easy for users to remember where they’ve been</a:t>
            </a:r>
          </a:p>
          <a:p>
            <a:r>
              <a:rPr lang="en-US" altLang="en-US" smtClean="0"/>
              <a:t>Limit the number of items in a group of choices</a:t>
            </a:r>
          </a:p>
          <a:p>
            <a:pPr lvl="1"/>
            <a:endParaRPr lang="en-US" altLang="en-US" smtClean="0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586163" y="107950"/>
            <a:ext cx="184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788143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5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6" y="43657"/>
            <a:ext cx="10658475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6" y="3461840"/>
            <a:ext cx="70294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727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D82E2C3-303D-4551-BC3B-7B81402D566F}" type="slidenum">
              <a:rPr lang="en-US" altLang="en-US" sz="1400"/>
              <a:pPr/>
              <a:t>20</a:t>
            </a:fld>
            <a:endParaRPr lang="en-US" altLang="en-US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Usability -- Response Times</a:t>
            </a:r>
            <a:r>
              <a:rPr lang="en-US" altLang="en-US" smtClean="0"/>
              <a:t> </a:t>
            </a: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2107475"/>
            <a:ext cx="7772400" cy="40528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2400" dirty="0"/>
              <a:t>The amount of time a user will wait is proportional to the payoff.  If they know there is something they want to see, they will wait for it.</a:t>
            </a:r>
          </a:p>
          <a:p>
            <a:pPr>
              <a:lnSpc>
                <a:spcPct val="75000"/>
              </a:lnSpc>
            </a:pPr>
            <a:r>
              <a:rPr lang="en-US" altLang="en-US" sz="2400" dirty="0"/>
              <a:t>Otherwise…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1 second: no major potential for interrupt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10 seconds: users become bored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solidFill>
                  <a:srgbClr val="FF0000"/>
                </a:solidFill>
              </a:rPr>
              <a:t>More than 10 seconds: user may leave</a:t>
            </a:r>
          </a:p>
          <a:p>
            <a:pPr lvl="1">
              <a:lnSpc>
                <a:spcPct val="90000"/>
              </a:lnSpc>
            </a:pPr>
            <a:endParaRPr lang="en-US" altLang="en-US" sz="1800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en-US" sz="1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xmlns="" val="1945513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9" grpId="0" build="p" bldLvl="3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BBEA8EA-EA04-4D98-928E-106BE1BECA40}" type="slidenum">
              <a:rPr lang="en-US" altLang="en-US" sz="1400"/>
              <a:pPr/>
              <a:t>21</a:t>
            </a:fld>
            <a:endParaRPr lang="en-US" altLang="en-US" sz="1400"/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Accessibility in Web Design</a:t>
            </a:r>
            <a:endParaRPr lang="en-US" altLang="en-US" smtClean="0"/>
          </a:p>
        </p:txBody>
      </p:sp>
      <p:sp>
        <p:nvSpPr>
          <p:cNvPr id="21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447800"/>
            <a:ext cx="8001000" cy="5867400"/>
          </a:xfrm>
        </p:spPr>
        <p:txBody>
          <a:bodyPr/>
          <a:lstStyle/>
          <a:p>
            <a:r>
              <a:rPr lang="en-US" altLang="en-US" sz="1800"/>
              <a:t>Make the navigation clear and simple</a:t>
            </a:r>
          </a:p>
          <a:p>
            <a:r>
              <a:rPr lang="en-US" altLang="en-US" sz="1800"/>
              <a:t>Use a clean visual layout with ample white space</a:t>
            </a:r>
          </a:p>
          <a:p>
            <a:r>
              <a:rPr lang="en-US" altLang="en-US" sz="1800"/>
              <a:t>Use descriptive link texts (avoid using “click here” without more information)</a:t>
            </a:r>
          </a:p>
          <a:p>
            <a:r>
              <a:rPr lang="en-US" altLang="en-US" sz="1800"/>
              <a:t>Provide text equivalents for non-text elements</a:t>
            </a:r>
          </a:p>
          <a:p>
            <a:r>
              <a:rPr lang="en-US" altLang="en-US" sz="1800"/>
              <a:t>Don’t rely solely on color to indicate links</a:t>
            </a:r>
          </a:p>
          <a:p>
            <a:r>
              <a:rPr lang="en-US" altLang="en-US" sz="1800"/>
              <a:t>Don’t make the screen flicker</a:t>
            </a:r>
          </a:p>
          <a:p>
            <a:r>
              <a:rPr lang="en-US" altLang="en-US" sz="1800"/>
              <a:t>Use plain, understandable English</a:t>
            </a:r>
          </a:p>
          <a:p>
            <a:r>
              <a:rPr lang="en-US" altLang="en-US" sz="1800"/>
              <a:t>Don’t rely completely on high-tech solutions</a:t>
            </a:r>
          </a:p>
          <a:p>
            <a:r>
              <a:rPr lang="en-US" altLang="en-US" sz="1800"/>
              <a:t>Use markup and style sheets -- HTML for structure and CSS for presentation.  Don’t use visual markup (for example, to make text bold, use </a:t>
            </a:r>
            <a:r>
              <a:rPr lang="en-US" altLang="en-US" sz="1800" i="1">
                <a:latin typeface="Times New Roman" panose="02020603050405020304" pitchFamily="18" charset="0"/>
              </a:rPr>
              <a:t>strong</a:t>
            </a:r>
            <a:r>
              <a:rPr lang="en-US" altLang="en-US" sz="1800"/>
              <a:t> instead of </a:t>
            </a:r>
            <a:r>
              <a:rPr lang="en-US" altLang="en-US" sz="1800" i="1">
                <a:latin typeface="Times New Roman" panose="02020603050405020304" pitchFamily="18" charset="0"/>
              </a:rPr>
              <a:t>b</a:t>
            </a:r>
            <a:r>
              <a:rPr lang="en-US" altLang="en-US" sz="1800"/>
              <a:t>; to italicize, use </a:t>
            </a:r>
            <a:r>
              <a:rPr lang="en-US" altLang="en-US" sz="1800" i="1">
                <a:latin typeface="Times New Roman" panose="02020603050405020304" pitchFamily="18" charset="0"/>
              </a:rPr>
              <a:t>em</a:t>
            </a:r>
            <a:r>
              <a:rPr lang="en-US" altLang="en-US" sz="1800"/>
              <a:t> instead of </a:t>
            </a:r>
            <a:r>
              <a:rPr lang="en-US" altLang="en-US" sz="1800" i="1">
                <a:latin typeface="Times New Roman" panose="02020603050405020304" pitchFamily="18" charset="0"/>
              </a:rPr>
              <a:t>i</a:t>
            </a:r>
            <a:r>
              <a:rPr lang="en-US" altLang="en-US" sz="1800"/>
              <a:t>)</a:t>
            </a:r>
          </a:p>
          <a:p>
            <a:r>
              <a:rPr lang="en-US" altLang="en-US" sz="1800"/>
              <a:t>Don’t use header tags for visual formatting</a:t>
            </a:r>
          </a:p>
          <a:p>
            <a:r>
              <a:rPr lang="en-US" altLang="en-US" sz="1800"/>
              <a:t>Add "skip to" links to main navigation and page content</a:t>
            </a:r>
          </a:p>
          <a:p>
            <a:r>
              <a:rPr lang="en-US" altLang="en-US" sz="1800"/>
              <a:t>If PDF files are used, provide alternate formats for the information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176251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43BF08F6-C45B-4179-BF4D-4102CA03BA4B}" type="slidenum">
              <a:rPr lang="en-US" altLang="en-US" sz="1400"/>
              <a:pPr/>
              <a:t>22</a:t>
            </a:fld>
            <a:endParaRPr lang="en-US" altLang="en-US" sz="1400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Maintenance/Improvement</a:t>
            </a:r>
            <a:endParaRPr lang="en-US" altLang="en-US" smtClean="0"/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Set a maintenance schedule for the site.</a:t>
            </a:r>
          </a:p>
          <a:p>
            <a:pPr lvl="1"/>
            <a:r>
              <a:rPr lang="en-US" altLang="en-US" smtClean="0"/>
              <a:t>Who will do the maintenance?</a:t>
            </a:r>
          </a:p>
          <a:p>
            <a:pPr lvl="1"/>
            <a:r>
              <a:rPr lang="en-US" altLang="en-US" smtClean="0"/>
              <a:t>What to do if emergency problems occur?</a:t>
            </a:r>
          </a:p>
          <a:p>
            <a:pPr lvl="1"/>
            <a:r>
              <a:rPr lang="en-US" altLang="en-US" smtClean="0"/>
              <a:t>Where will backup copies of the site be located?</a:t>
            </a:r>
          </a:p>
          <a:p>
            <a:r>
              <a:rPr lang="en-US" altLang="en-US" smtClean="0"/>
              <a:t>Schedule a quarterly review of the site.</a:t>
            </a:r>
          </a:p>
          <a:p>
            <a:pPr lvl="1"/>
            <a:r>
              <a:rPr lang="en-US" altLang="en-US" smtClean="0"/>
              <a:t>Does the content need updating?</a:t>
            </a:r>
          </a:p>
          <a:p>
            <a:pPr lvl="1"/>
            <a:r>
              <a:rPr lang="en-US" altLang="en-US" smtClean="0"/>
              <a:t>Is the design still working?</a:t>
            </a:r>
          </a:p>
          <a:p>
            <a:pPr lvl="1"/>
            <a:r>
              <a:rPr lang="en-US" altLang="en-US" smtClean="0"/>
              <a:t>Are there newer, cutting-edge tools we should be using?</a:t>
            </a:r>
          </a:p>
        </p:txBody>
      </p:sp>
    </p:spTree>
    <p:extLst>
      <p:ext uri="{BB962C8B-B14F-4D97-AF65-F5344CB8AC3E}">
        <p14:creationId xmlns:p14="http://schemas.microsoft.com/office/powerpoint/2010/main" xmlns="" val="3879853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1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D9A76BF-D8FD-4369-87A4-59C2DF75AD6C}" type="slidenum">
              <a:rPr lang="en-US" altLang="en-US" sz="1400"/>
              <a:pPr/>
              <a:t>23</a:t>
            </a:fld>
            <a:endParaRPr lang="en-US" altLang="en-US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Resources - Web Sites</a:t>
            </a:r>
            <a:endParaRPr lang="en-US" altLang="en-US" smtClean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1" y="1187450"/>
            <a:ext cx="5362575" cy="4876800"/>
          </a:xfrm>
        </p:spPr>
        <p:txBody>
          <a:bodyPr>
            <a:normAutofit lnSpcReduction="10000"/>
          </a:bodyPr>
          <a:lstStyle/>
          <a:p>
            <a:pPr marL="227013" indent="-227013">
              <a:spcBef>
                <a:spcPct val="0"/>
              </a:spcBef>
              <a:tabLst>
                <a:tab pos="344488" algn="l"/>
              </a:tabLst>
            </a:pPr>
            <a:r>
              <a:rPr lang="en-US" altLang="en-US" sz="1400"/>
              <a:t>Web Style Guide </a:t>
            </a:r>
            <a:br>
              <a:rPr lang="en-US" altLang="en-US" sz="1400"/>
            </a:br>
            <a:r>
              <a:rPr lang="en-US" altLang="en-US" sz="900"/>
              <a:t>A thorough and accessible guide to Web design</a:t>
            </a:r>
            <a:br>
              <a:rPr lang="en-US" altLang="en-US" sz="900"/>
            </a:br>
            <a:r>
              <a:rPr lang="en-US" altLang="en-US" sz="900"/>
              <a:t>	</a:t>
            </a:r>
            <a:r>
              <a:rPr lang="en-US" altLang="en-US" sz="1000"/>
              <a:t>http://www.webstyleguide.com/</a:t>
            </a:r>
            <a:endParaRPr lang="en-US" altLang="en-US" sz="1400"/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Jacob Nielsen’s Use It</a:t>
            </a:r>
            <a:br>
              <a:rPr lang="en-US" altLang="en-US" sz="1400"/>
            </a:br>
            <a:r>
              <a:rPr lang="en-US" altLang="en-US" sz="900"/>
              <a:t>A web site devoted to accessibility issues</a:t>
            </a:r>
            <a:r>
              <a:rPr lang="en-US" altLang="en-US" sz="1400"/>
              <a:t> </a:t>
            </a:r>
            <a:br>
              <a:rPr lang="en-US" altLang="en-US" sz="1400"/>
            </a:br>
            <a:r>
              <a:rPr lang="en-US" altLang="en-US" sz="1400"/>
              <a:t>	</a:t>
            </a:r>
            <a:r>
              <a:rPr lang="en-US" altLang="en-US" sz="1000"/>
              <a:t>http://www.useit.com/</a:t>
            </a:r>
            <a:endParaRPr lang="en-US" altLang="en-US" sz="1400"/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Cool HomePages.com</a:t>
            </a:r>
            <a:br>
              <a:rPr lang="en-US" altLang="en-US" sz="1400"/>
            </a:br>
            <a:r>
              <a:rPr lang="en-US" altLang="en-US" sz="900"/>
              <a:t>A listing of the “coolest” home pages</a:t>
            </a:r>
            <a:r>
              <a:rPr lang="en-US" altLang="en-US" sz="1400"/>
              <a:t> </a:t>
            </a:r>
            <a:br>
              <a:rPr lang="en-US" altLang="en-US" sz="1400"/>
            </a:br>
            <a:r>
              <a:rPr lang="en-US" altLang="en-US" sz="1400"/>
              <a:t>	</a:t>
            </a:r>
            <a:r>
              <a:rPr lang="en-US" altLang="en-US" sz="1000"/>
              <a:t>http://www.coolhomepages.com/</a:t>
            </a:r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Vincent Flander’s Web Pages That Suck</a:t>
            </a:r>
            <a:br>
              <a:rPr lang="en-US" altLang="en-US" sz="1400"/>
            </a:br>
            <a:r>
              <a:rPr lang="en-US" altLang="en-US" sz="900"/>
              <a:t>Learn good design by looking at poorly designed web sites</a:t>
            </a:r>
            <a:br>
              <a:rPr lang="en-US" altLang="en-US" sz="900"/>
            </a:br>
            <a:r>
              <a:rPr lang="en-US" altLang="en-US" sz="900"/>
              <a:t>	</a:t>
            </a:r>
            <a:r>
              <a:rPr lang="en-US" altLang="en-US" sz="1000"/>
              <a:t>http://www.webpagesthatsuck.com/</a:t>
            </a:r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disABILITY Information and Resources</a:t>
            </a:r>
            <a:br>
              <a:rPr lang="en-US" altLang="en-US" sz="1400"/>
            </a:br>
            <a:r>
              <a:rPr lang="en-US" altLang="en-US" sz="900"/>
              <a:t>A listing of web sites to help make web pages more accessible</a:t>
            </a:r>
            <a:br>
              <a:rPr lang="en-US" altLang="en-US" sz="900"/>
            </a:br>
            <a:r>
              <a:rPr lang="en-US" altLang="en-US" sz="900"/>
              <a:t>	</a:t>
            </a:r>
            <a:r>
              <a:rPr lang="en-US" altLang="en-US" sz="1000"/>
              <a:t>http://www.makoa.org/</a:t>
            </a:r>
            <a:r>
              <a:rPr lang="en-US" altLang="en-US" sz="1400"/>
              <a:t> </a:t>
            </a:r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Web Site Optimization Analyzer</a:t>
            </a:r>
            <a:br>
              <a:rPr lang="en-US" altLang="en-US" sz="1400"/>
            </a:br>
            <a:r>
              <a:rPr lang="en-US" altLang="en-US" sz="900"/>
              <a:t>Analyze time it takes for web site to load</a:t>
            </a:r>
            <a:r>
              <a:rPr lang="en-US" altLang="en-US" sz="1400"/>
              <a:t> </a:t>
            </a:r>
            <a:br>
              <a:rPr lang="en-US" altLang="en-US" sz="1400"/>
            </a:br>
            <a:r>
              <a:rPr lang="en-US" altLang="en-US" sz="1400"/>
              <a:t>	</a:t>
            </a:r>
            <a:r>
              <a:rPr lang="en-US" altLang="en-US" sz="1000"/>
              <a:t>http://www.websiteoptimization.com/services/analyze/</a:t>
            </a:r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Web Browser Statistics</a:t>
            </a:r>
            <a:br>
              <a:rPr lang="en-US" altLang="en-US" sz="1400"/>
            </a:br>
            <a:r>
              <a:rPr lang="en-US" altLang="en-US" sz="1400"/>
              <a:t>	</a:t>
            </a:r>
            <a:r>
              <a:rPr lang="en-US" altLang="en-US" sz="1000"/>
              <a:t>http://www.w3schools.com/browsers/browserstats.asp</a:t>
            </a:r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endParaRPr lang="en-US" altLang="en-US" sz="1000"/>
          </a:p>
        </p:txBody>
      </p:sp>
      <p:sp>
        <p:nvSpPr>
          <p:cNvPr id="28677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400800" y="1187450"/>
            <a:ext cx="4267200" cy="5867400"/>
          </a:xfrm>
        </p:spPr>
        <p:txBody>
          <a:bodyPr/>
          <a:lstStyle/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Lynx Viewer</a:t>
            </a:r>
            <a:br>
              <a:rPr lang="en-US" altLang="en-US" sz="1400"/>
            </a:br>
            <a:r>
              <a:rPr lang="en-US" altLang="en-US" sz="900"/>
              <a:t>Emulations of lynx (text web browser)</a:t>
            </a:r>
            <a:br>
              <a:rPr lang="en-US" altLang="en-US" sz="900"/>
            </a:br>
            <a:r>
              <a:rPr lang="en-US" altLang="en-US" sz="900"/>
              <a:t>	</a:t>
            </a:r>
            <a:r>
              <a:rPr lang="en-US" altLang="en-US" sz="1000"/>
              <a:t>http://www.delorie.com/web/lynxview.html</a:t>
            </a:r>
            <a:br>
              <a:rPr lang="en-US" altLang="en-US" sz="1000"/>
            </a:br>
            <a:r>
              <a:rPr lang="en-US" altLang="en-US" sz="1000"/>
              <a:t>	</a:t>
            </a:r>
            <a:r>
              <a:rPr lang="en-US" altLang="en-US" sz="900"/>
              <a:t>http://www.yellowpipe.com/yis/tools/lynx/lynx_viewer.php</a:t>
            </a:r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WebTV Viewer</a:t>
            </a:r>
            <a:br>
              <a:rPr lang="en-US" altLang="en-US" sz="1400"/>
            </a:br>
            <a:r>
              <a:rPr lang="en-US" altLang="en-US" sz="900"/>
              <a:t>An emulation of the WebTV browser</a:t>
            </a:r>
            <a:r>
              <a:rPr lang="en-US" altLang="en-US" sz="1400"/>
              <a:t/>
            </a:r>
            <a:br>
              <a:rPr lang="en-US" altLang="en-US" sz="1400"/>
            </a:br>
            <a:r>
              <a:rPr lang="en-US" altLang="en-US" sz="1400"/>
              <a:t>	</a:t>
            </a:r>
            <a:r>
              <a:rPr lang="en-US" altLang="en-US" sz="1000"/>
              <a:t>http://developer.msntv.com/Tools/WebTVVwr.asp</a:t>
            </a:r>
            <a:r>
              <a:rPr lang="en-US" altLang="en-US" sz="1400"/>
              <a:t> </a:t>
            </a:r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HTML Validator</a:t>
            </a:r>
            <a:br>
              <a:rPr lang="en-US" altLang="en-US" sz="1400"/>
            </a:br>
            <a:r>
              <a:rPr lang="en-US" altLang="en-US" sz="900"/>
              <a:t>Validates HTML code</a:t>
            </a:r>
            <a:br>
              <a:rPr lang="en-US" altLang="en-US" sz="900"/>
            </a:br>
            <a:r>
              <a:rPr lang="en-US" altLang="en-US" sz="900"/>
              <a:t>	</a:t>
            </a:r>
            <a:r>
              <a:rPr lang="en-US" altLang="en-US" sz="1000"/>
              <a:t>http://validator.w3.org/</a:t>
            </a:r>
            <a:r>
              <a:rPr lang="en-US" altLang="en-US" sz="1400"/>
              <a:t> </a:t>
            </a:r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Bobby Accessibility Validator</a:t>
            </a:r>
            <a:br>
              <a:rPr lang="en-US" altLang="en-US" sz="1400"/>
            </a:br>
            <a:r>
              <a:rPr lang="en-US" altLang="en-US" sz="900"/>
              <a:t>Validates web sites for accessibility issues</a:t>
            </a:r>
            <a:r>
              <a:rPr lang="en-US" altLang="en-US" sz="1400"/>
              <a:t> </a:t>
            </a:r>
            <a:br>
              <a:rPr lang="en-US" altLang="en-US" sz="1400"/>
            </a:br>
            <a:r>
              <a:rPr lang="en-US" altLang="en-US" sz="1400"/>
              <a:t>	</a:t>
            </a:r>
            <a:r>
              <a:rPr lang="en-US" altLang="en-US" sz="1000"/>
              <a:t>http://bobby.watchfire.com/</a:t>
            </a:r>
            <a:endParaRPr lang="en-US" altLang="en-US" sz="1400"/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August 2005 Connection Speed Statistics: 	</a:t>
            </a:r>
            <a:r>
              <a:rPr lang="en-US" altLang="en-US" sz="1000"/>
              <a:t>http://www.websiteoptimization.com/bw/0508/ </a:t>
            </a:r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World Wide Web Consortium</a:t>
            </a:r>
            <a:br>
              <a:rPr lang="en-US" altLang="en-US" sz="1400"/>
            </a:br>
            <a:r>
              <a:rPr lang="en-US" altLang="en-US" sz="900"/>
              <a:t>The organization responsible for creating official web standards</a:t>
            </a:r>
            <a:r>
              <a:rPr lang="en-US" altLang="en-US" sz="1400"/>
              <a:t/>
            </a:r>
            <a:br>
              <a:rPr lang="en-US" altLang="en-US" sz="1400"/>
            </a:br>
            <a:r>
              <a:rPr lang="en-US" altLang="en-US" sz="1400"/>
              <a:t>	</a:t>
            </a:r>
            <a:r>
              <a:rPr lang="en-US" altLang="en-US" sz="1000"/>
              <a:t>http://www.w3c.org/</a:t>
            </a:r>
            <a:endParaRPr lang="en-US" altLang="en-US" sz="1400"/>
          </a:p>
          <a:p>
            <a:pPr marL="227013" indent="-227013">
              <a:spcBef>
                <a:spcPct val="100000"/>
              </a:spcBef>
              <a:tabLst>
                <a:tab pos="344488" algn="l"/>
              </a:tabLst>
            </a:pPr>
            <a:r>
              <a:rPr lang="en-US" altLang="en-US" sz="1400"/>
              <a:t>W3Schools</a:t>
            </a:r>
            <a:br>
              <a:rPr lang="en-US" altLang="en-US" sz="1400"/>
            </a:br>
            <a:r>
              <a:rPr lang="en-US" altLang="en-US" sz="900"/>
              <a:t>Online web tutorials (also contains web statistics)</a:t>
            </a:r>
            <a:br>
              <a:rPr lang="en-US" altLang="en-US" sz="900"/>
            </a:br>
            <a:r>
              <a:rPr lang="en-US" altLang="en-US" sz="900"/>
              <a:t>	</a:t>
            </a:r>
            <a:r>
              <a:rPr lang="en-US" altLang="en-US" sz="1000"/>
              <a:t>http://www.w3schools.com/</a:t>
            </a:r>
          </a:p>
        </p:txBody>
      </p:sp>
    </p:spTree>
    <p:extLst>
      <p:ext uri="{BB962C8B-B14F-4D97-AF65-F5344CB8AC3E}">
        <p14:creationId xmlns:p14="http://schemas.microsoft.com/office/powerpoint/2010/main" xmlns="" val="403978810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AB25B66-0FB7-479A-BEAE-65F151276D5C}" type="slidenum">
              <a:rPr lang="en-US" altLang="en-US" sz="1400"/>
              <a:pPr/>
              <a:t>24</a:t>
            </a:fld>
            <a:endParaRPr lang="en-US" altLang="en-US" sz="1400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Resources - Books</a:t>
            </a:r>
            <a:endParaRPr lang="en-US" altLang="en-US" smtClean="0"/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371600"/>
            <a:ext cx="7620000" cy="5867400"/>
          </a:xfrm>
        </p:spPr>
        <p:txBody>
          <a:bodyPr/>
          <a:lstStyle/>
          <a:p>
            <a:pPr lvl="1"/>
            <a:r>
              <a:rPr lang="en-US" altLang="en-US" sz="2000"/>
              <a:t>HTML &amp; XHTML: The Complete Reference</a:t>
            </a:r>
          </a:p>
          <a:p>
            <a:pPr lvl="2">
              <a:buFontTx/>
              <a:buNone/>
            </a:pPr>
            <a:r>
              <a:rPr lang="en-US" altLang="en-US" sz="1800"/>
              <a:t>Author: Thomas Powell</a:t>
            </a:r>
          </a:p>
          <a:p>
            <a:pPr lvl="2">
              <a:buFontTx/>
              <a:buNone/>
            </a:pPr>
            <a:r>
              <a:rPr lang="en-US" altLang="en-US" sz="1800"/>
              <a:t>ISBN: 0-07-222942-X</a:t>
            </a:r>
          </a:p>
          <a:p>
            <a:pPr lvl="1"/>
            <a:r>
              <a:rPr lang="en-US" altLang="en-US" sz="2000"/>
              <a:t>Web Design: The Complete Reference</a:t>
            </a:r>
          </a:p>
          <a:p>
            <a:pPr lvl="2">
              <a:buFontTx/>
              <a:buNone/>
            </a:pPr>
            <a:r>
              <a:rPr lang="en-US" altLang="en-US" sz="1800"/>
              <a:t>Author: Thomas Powell</a:t>
            </a:r>
          </a:p>
          <a:p>
            <a:pPr lvl="2">
              <a:buFontTx/>
              <a:buNone/>
            </a:pPr>
            <a:r>
              <a:rPr lang="en-US" altLang="en-US" sz="1800"/>
              <a:t>ISBN: 0-07-222442-8</a:t>
            </a:r>
          </a:p>
          <a:p>
            <a:pPr lvl="1"/>
            <a:r>
              <a:rPr lang="en-US" altLang="en-US" sz="2000"/>
              <a:t>Designing With Web Standards</a:t>
            </a:r>
          </a:p>
          <a:p>
            <a:pPr lvl="2">
              <a:buFontTx/>
              <a:buNone/>
            </a:pPr>
            <a:r>
              <a:rPr lang="en-US" altLang="en-US" sz="1800"/>
              <a:t>Author: Jeffrey Zeldman </a:t>
            </a:r>
          </a:p>
          <a:p>
            <a:pPr lvl="2">
              <a:buFontTx/>
              <a:buNone/>
            </a:pPr>
            <a:r>
              <a:rPr lang="en-US" altLang="en-US" sz="1800"/>
              <a:t>ISBN: 0-73-571201-8</a:t>
            </a:r>
            <a:r>
              <a:rPr lang="en-US" altLang="en-US" smtClean="0"/>
              <a:t> </a:t>
            </a:r>
            <a:endParaRPr lang="en-US" altLang="en-US" sz="1800"/>
          </a:p>
          <a:p>
            <a:pPr lvl="1"/>
            <a:r>
              <a:rPr lang="en-US" altLang="en-US" sz="2000"/>
              <a:t>HTML for the World Wide Web</a:t>
            </a:r>
          </a:p>
          <a:p>
            <a:pPr lvl="2">
              <a:buFontTx/>
              <a:buNone/>
            </a:pPr>
            <a:r>
              <a:rPr lang="en-US" altLang="en-US" sz="1800"/>
              <a:t>Author: Elizabeth Castro</a:t>
            </a:r>
          </a:p>
          <a:p>
            <a:pPr lvl="2">
              <a:buFontTx/>
              <a:buNone/>
            </a:pPr>
            <a:r>
              <a:rPr lang="en-US" altLang="en-US" sz="1800"/>
              <a:t>ISBN: 0-32-113007-3</a:t>
            </a:r>
          </a:p>
          <a:p>
            <a:pPr lvl="1"/>
            <a:r>
              <a:rPr lang="en-US" altLang="en-US" sz="2000"/>
              <a:t>Integrated Web Design</a:t>
            </a:r>
          </a:p>
          <a:p>
            <a:pPr lvl="2">
              <a:buFontTx/>
              <a:buNone/>
            </a:pPr>
            <a:r>
              <a:rPr lang="en-US" altLang="en-US" sz="1800"/>
              <a:t>Author: Molly Holzschlag</a:t>
            </a:r>
          </a:p>
          <a:p>
            <a:pPr lvl="2">
              <a:buFontTx/>
              <a:buNone/>
            </a:pPr>
            <a:r>
              <a:rPr lang="en-US" altLang="en-US" sz="1800"/>
              <a:t>ISBN: 0-73-571233-6</a:t>
            </a:r>
          </a:p>
        </p:txBody>
      </p:sp>
    </p:spTree>
    <p:extLst>
      <p:ext uri="{BB962C8B-B14F-4D97-AF65-F5344CB8AC3E}">
        <p14:creationId xmlns:p14="http://schemas.microsoft.com/office/powerpoint/2010/main" xmlns="" val="389168876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web.stanford.edu/group/csp/cs21/webdesign.ppt</a:t>
            </a:r>
            <a:endParaRPr lang="en-IN" dirty="0" smtClean="0"/>
          </a:p>
          <a:p>
            <a:r>
              <a:rPr lang="en-IN" dirty="0">
                <a:hlinkClick r:id="rId3"/>
              </a:rPr>
              <a:t>https://www.geeksforgeeks.org/html5-introduction</a:t>
            </a:r>
            <a:r>
              <a:rPr lang="en-IN" dirty="0" smtClean="0">
                <a:hlinkClick r:id="rId3"/>
              </a:rPr>
              <a:t>/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51836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technology Stack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What Is A Web Development Stack?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tech stack </a:t>
            </a:r>
            <a:r>
              <a:rPr lang="en-US" dirty="0"/>
              <a:t>is defined as the set of technologies an organization uses to build a web or </a:t>
            </a:r>
            <a:r>
              <a:rPr lang="en-US" dirty="0">
                <a:solidFill>
                  <a:srgbClr val="FF0000"/>
                </a:solidFill>
              </a:rPr>
              <a:t>mobile application</a:t>
            </a:r>
            <a:r>
              <a:rPr lang="en-US" dirty="0"/>
              <a:t>. It is a combination of programming languages, frameworks, libraries, patterns, servers, UI/UX solutions, software, and tools used by its developers.</a:t>
            </a:r>
          </a:p>
          <a:p>
            <a:r>
              <a:rPr lang="en-US" dirty="0"/>
              <a:t>Besides, </a:t>
            </a:r>
            <a:r>
              <a:rPr lang="en-US" dirty="0">
                <a:solidFill>
                  <a:srgbClr val="FF0000"/>
                </a:solidFill>
              </a:rPr>
              <a:t>A stack can (and is meant to) be used repeatedly to develop web applications</a:t>
            </a:r>
            <a:r>
              <a:rPr lang="en-US" dirty="0"/>
              <a:t>. Individual developers, as well as software companies, often specialize in a specific stack or several stacks.</a:t>
            </a:r>
          </a:p>
          <a:p>
            <a:r>
              <a:rPr lang="en-US" dirty="0"/>
              <a:t>As a potential client of a software company or someone interested in developing a new web or mobile app, you should </a:t>
            </a:r>
            <a:r>
              <a:rPr lang="en-US" dirty="0">
                <a:solidFill>
                  <a:srgbClr val="FF0000"/>
                </a:solidFill>
              </a:rPr>
              <a:t>definitely be interested in the web development stack of </a:t>
            </a:r>
            <a:r>
              <a:rPr lang="en-US" dirty="0"/>
              <a:t>the company you wish to work with.</a:t>
            </a:r>
          </a:p>
          <a:p>
            <a:r>
              <a:rPr lang="en-US" dirty="0"/>
              <a:t>It refers to the technologies they specialize in and use together to develop new pieces of software. They mainly consist of </a:t>
            </a:r>
            <a:r>
              <a:rPr lang="en-US" u="sng" dirty="0" err="1">
                <a:hlinkClick r:id="rId2"/>
              </a:rPr>
              <a:t>NodeJS</a:t>
            </a:r>
            <a:r>
              <a:rPr lang="en-US" dirty="0"/>
              <a:t>, </a:t>
            </a:r>
            <a:r>
              <a:rPr lang="en-US" u="sng" dirty="0">
                <a:hlinkClick r:id="rId3"/>
              </a:rPr>
              <a:t>MongoDB</a:t>
            </a:r>
            <a:r>
              <a:rPr lang="en-US" dirty="0"/>
              <a:t>, </a:t>
            </a:r>
            <a:r>
              <a:rPr lang="en-US" u="sng" dirty="0" err="1">
                <a:hlinkClick r:id="rId4"/>
              </a:rPr>
              <a:t>ExpressJS</a:t>
            </a:r>
            <a:r>
              <a:rPr lang="en-US" dirty="0"/>
              <a:t>, </a:t>
            </a:r>
            <a:r>
              <a:rPr lang="en-US" u="sng" dirty="0">
                <a:hlinkClick r:id="rId5"/>
              </a:rPr>
              <a:t>Angular</a:t>
            </a:r>
            <a:r>
              <a:rPr lang="en-US" dirty="0"/>
              <a:t>, </a:t>
            </a:r>
            <a:r>
              <a:rPr lang="en-US" u="sng" dirty="0">
                <a:hlinkClick r:id="rId6"/>
              </a:rPr>
              <a:t>React</a:t>
            </a:r>
            <a:r>
              <a:rPr lang="en-US" dirty="0"/>
              <a:t>, </a:t>
            </a:r>
            <a:r>
              <a:rPr lang="en-US" u="sng" dirty="0" err="1">
                <a:hlinkClick r:id="rId7"/>
              </a:rPr>
              <a:t>Vue</a:t>
            </a:r>
            <a:r>
              <a:rPr lang="en-US" dirty="0"/>
              <a:t>, </a:t>
            </a:r>
            <a:r>
              <a:rPr lang="en-US" u="sng" dirty="0">
                <a:hlinkClick r:id="rId8"/>
              </a:rPr>
              <a:t>PostgreSQL</a:t>
            </a:r>
            <a:r>
              <a:rPr lang="en-US" dirty="0"/>
              <a:t>, </a:t>
            </a:r>
            <a:r>
              <a:rPr lang="en-US" u="sng" dirty="0">
                <a:hlinkClick r:id="rId9"/>
              </a:rPr>
              <a:t>MySQL</a:t>
            </a:r>
            <a:r>
              <a:rPr lang="en-US" dirty="0"/>
              <a:t>, </a:t>
            </a:r>
            <a:r>
              <a:rPr lang="en-US" u="sng" dirty="0">
                <a:hlinkClick r:id="rId10"/>
              </a:rPr>
              <a:t>Apache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80757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62" y="1376362"/>
            <a:ext cx="6793367" cy="516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045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End/Client Side Technology stack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application has two primary sides. One is available to the client and is accountable for the </a:t>
            </a:r>
            <a:r>
              <a:rPr lang="en-US" dirty="0">
                <a:solidFill>
                  <a:srgbClr val="FF0000"/>
                </a:solidFill>
              </a:rPr>
              <a:t>UI,</a:t>
            </a:r>
            <a:r>
              <a:rPr lang="en-US" dirty="0"/>
              <a:t> while the other is liable for the </a:t>
            </a:r>
            <a:r>
              <a:rPr lang="en-US" dirty="0">
                <a:solidFill>
                  <a:srgbClr val="FF0000"/>
                </a:solidFill>
              </a:rPr>
              <a:t>client’s experience.</a:t>
            </a:r>
          </a:p>
          <a:p>
            <a:r>
              <a:rPr lang="en-US" dirty="0"/>
              <a:t>The side which is open to the client and exploited by him/her to communicate with the application establishes the front end. The </a:t>
            </a:r>
            <a:r>
              <a:rPr lang="en-US" dirty="0">
                <a:solidFill>
                  <a:srgbClr val="FF0000"/>
                </a:solidFill>
              </a:rPr>
              <a:t>front-end technology stack principally comprises HTML, CSS, Java, </a:t>
            </a:r>
            <a:r>
              <a:rPr lang="en-US" dirty="0"/>
              <a:t>and so forth.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3258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programming language utilized for portraying the construction of data introduced on a page. </a:t>
            </a:r>
            <a:endParaRPr lang="en-US" dirty="0" smtClean="0"/>
          </a:p>
          <a:p>
            <a:r>
              <a:rPr lang="en-US" dirty="0" smtClean="0"/>
              <a:t>Also</a:t>
            </a:r>
            <a:r>
              <a:rPr lang="en-US" dirty="0"/>
              <a:t>, it utilizes the most recent rendition of HTML HTML5 which has new components and qualities for making web applications all the more effective and viably.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fundamental benefit that </a:t>
            </a:r>
            <a:r>
              <a:rPr lang="en-US" dirty="0">
                <a:solidFill>
                  <a:srgbClr val="FF0000"/>
                </a:solidFill>
              </a:rPr>
              <a:t>HTML5 is that it has sound and video support, which was excluded from past variants of HTML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3879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 Modified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CO1 : Apply the concepts of responsive web design to customize pages for users need</a:t>
            </a:r>
            <a:endParaRPr lang="en-IN" dirty="0"/>
          </a:p>
          <a:p>
            <a:r>
              <a:rPr lang="en-US" b="1" dirty="0"/>
              <a:t>CO2 : Apply markup and scripting languages to design and validate dynamic pages</a:t>
            </a:r>
            <a:endParaRPr lang="en-IN" dirty="0"/>
          </a:p>
          <a:p>
            <a:r>
              <a:rPr lang="en-US" b="1" dirty="0"/>
              <a:t>CO3 : Evaluate Web Data representation with NoSQL data representation</a:t>
            </a:r>
            <a:endParaRPr lang="en-IN" dirty="0"/>
          </a:p>
          <a:p>
            <a:r>
              <a:rPr lang="en-US" b="1" dirty="0"/>
              <a:t>CO4: Design, develop client/server applications  </a:t>
            </a:r>
            <a:endParaRPr lang="en-IN" dirty="0"/>
          </a:p>
          <a:p>
            <a:r>
              <a:rPr lang="en-US" b="1" dirty="0"/>
              <a:t>CO5 : Evaluate the appropriateness of client/server applications using Mean stack architecture 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lvl="0"/>
            <a:r>
              <a:rPr lang="en-US" b="1" dirty="0">
                <a:solidFill>
                  <a:srgbClr val="FF0000"/>
                </a:solidFill>
              </a:rPr>
              <a:t>PO mapping is same as earlier approved in syllabus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392838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HTML – Introduction to the Code - ppt video online 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6100" y="144643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83339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CSS</a:t>
            </a:r>
            <a:endParaRPr lang="en-US" dirty="0"/>
          </a:p>
          <a:p>
            <a:r>
              <a:rPr lang="en-US" dirty="0"/>
              <a:t>It is a template language that portrays the look and design of a document written in HTML. CSS is utilized for explaining text and insert labels in styled electronic documents.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20797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5298" name="Picture 2" descr="Fichier:CSS3 taxonomy and status by Sergey Mavrody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3541" y="666543"/>
            <a:ext cx="6349728" cy="441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05746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javaScript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/>
              <a:t>is the third primary technology for building the front end of a web application.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regularly utilized for making dynamic and intuitive site pages. </a:t>
            </a:r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dirty="0"/>
              <a:t>, it also empowers basic and complex web animations, which significantly add to a positive client experience. </a:t>
            </a:r>
            <a:r>
              <a:rPr lang="en-US" dirty="0" smtClean="0"/>
              <a:t>JavaScript </a:t>
            </a:r>
            <a:r>
              <a:rPr lang="en-US" dirty="0"/>
              <a:t>helps to make easy-to-understand applications for addition on this subject.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9849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83" y="-200423"/>
            <a:ext cx="10515600" cy="63773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0056" y="6176963"/>
            <a:ext cx="8425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12 versions of Java script exist, 1.4 is not in list as it is designed for Netscape browser ,ECMA script implements J</a:t>
            </a:r>
            <a:r>
              <a:rPr lang="en-IN" dirty="0" err="1" smtClean="0"/>
              <a:t>avaScript</a:t>
            </a:r>
            <a:r>
              <a:rPr lang="en-IN" dirty="0"/>
              <a:t>, JScript, and ActionScript</a:t>
            </a:r>
          </a:p>
        </p:txBody>
      </p:sp>
    </p:spTree>
    <p:extLst>
      <p:ext uri="{BB962C8B-B14F-4D97-AF65-F5344CB8AC3E}">
        <p14:creationId xmlns:p14="http://schemas.microsoft.com/office/powerpoint/2010/main" xmlns="" val="223129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TypeScript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690688"/>
            <a:ext cx="112204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3569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Back-End, Server-Side Technology Stack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working of the application dependent on the client association is primarily the back end or server-side.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isn’t available to the client, and the technology answerable for creating it is known as the back-end technology stack. 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Programming </a:t>
            </a:r>
            <a:r>
              <a:rPr lang="en-US" dirty="0">
                <a:solidFill>
                  <a:srgbClr val="FF0000"/>
                </a:solidFill>
              </a:rPr>
              <a:t>languages, libraries, structures, servers, data set administration frameworks,</a:t>
            </a:r>
            <a:r>
              <a:rPr lang="en-US" dirty="0"/>
              <a:t> and so forth, are the huge parts of back-end tech stacks.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057629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End Components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Programming languages</a:t>
            </a:r>
            <a:r>
              <a:rPr lang="en-US" dirty="0"/>
              <a:t> – This makes logic for applications and sites. The codes interface the web to a data set. A few models are </a:t>
            </a:r>
            <a:r>
              <a:rPr lang="en-US" dirty="0">
                <a:solidFill>
                  <a:srgbClr val="FF0000"/>
                </a:solidFill>
              </a:rPr>
              <a:t>JavaScript, PHP, and Python</a:t>
            </a:r>
            <a:r>
              <a:rPr lang="en-US" dirty="0"/>
              <a:t>.</a:t>
            </a:r>
          </a:p>
          <a:p>
            <a:r>
              <a:rPr lang="en-US" b="1" dirty="0"/>
              <a:t>Frameworks</a:t>
            </a:r>
            <a:r>
              <a:rPr lang="en-US" dirty="0"/>
              <a:t> – it offers help for applications dependent on a single programming language</a:t>
            </a:r>
            <a:r>
              <a:rPr lang="en-US" dirty="0">
                <a:solidFill>
                  <a:srgbClr val="FF0000"/>
                </a:solidFill>
              </a:rPr>
              <a:t>. </a:t>
            </a:r>
            <a:r>
              <a:rPr lang="en-US" dirty="0" err="1">
                <a:solidFill>
                  <a:srgbClr val="FF0000"/>
                </a:solidFill>
              </a:rPr>
              <a:t>Laravel</a:t>
            </a:r>
            <a:r>
              <a:rPr lang="en-US" dirty="0">
                <a:solidFill>
                  <a:srgbClr val="FF0000"/>
                </a:solidFill>
              </a:rPr>
              <a:t>, Django, and Ruby on Rails</a:t>
            </a:r>
            <a:r>
              <a:rPr lang="en-US" dirty="0"/>
              <a:t> are many of the well-known systems.</a:t>
            </a:r>
          </a:p>
          <a:p>
            <a:r>
              <a:rPr lang="en-US" b="1" dirty="0"/>
              <a:t>Web Servers</a:t>
            </a:r>
            <a:r>
              <a:rPr lang="en-US" dirty="0"/>
              <a:t> – You need backend servers to oversee customer demands. </a:t>
            </a:r>
            <a:r>
              <a:rPr lang="en-US" dirty="0">
                <a:solidFill>
                  <a:srgbClr val="FF0000"/>
                </a:solidFill>
              </a:rPr>
              <a:t>Apache, Nginx, and Microsoft’s Internet Information Server </a:t>
            </a:r>
            <a:r>
              <a:rPr lang="en-US" dirty="0"/>
              <a:t>(IIS) are extraordinary instances of web servers.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77704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59503"/>
            <a:ext cx="10082349" cy="2717460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MERN is one of several variations of the MEAN stack </a:t>
            </a:r>
            <a:r>
              <a:rPr lang="en-US" dirty="0"/>
              <a:t>(MongoDB Express Angular Node), where the traditional Angular frontend framework is replaced with React JS.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main benefit of using </a:t>
            </a:r>
            <a:r>
              <a:rPr lang="en-US" dirty="0">
                <a:solidFill>
                  <a:srgbClr val="FF0000"/>
                </a:solidFill>
              </a:rPr>
              <a:t>MERN is the integration of React and its powerful library </a:t>
            </a:r>
            <a:r>
              <a:rPr lang="en-US" dirty="0"/>
              <a:t>and capability to use code simultaneously on servers and browsers. </a:t>
            </a:r>
            <a:endParaRPr lang="en-US" dirty="0" smtClean="0"/>
          </a:p>
          <a:p>
            <a:r>
              <a:rPr lang="en-US" dirty="0" smtClean="0"/>
              <a:t>Additionally</a:t>
            </a:r>
            <a:r>
              <a:rPr lang="en-US" dirty="0"/>
              <a:t>, it has phenomenal </a:t>
            </a:r>
            <a:r>
              <a:rPr lang="en-US" dirty="0">
                <a:solidFill>
                  <a:srgbClr val="FF0000"/>
                </a:solidFill>
              </a:rPr>
              <a:t>full-stack development (front-end and backend) possibilities. Besides, React utilizes JavaScript XML and Virtual DOM</a:t>
            </a:r>
            <a:r>
              <a:rPr lang="en-US" dirty="0"/>
              <a:t>, and these components work and implement changes seamlessly.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03" y="-474322"/>
            <a:ext cx="67818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3150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4" y="879430"/>
            <a:ext cx="8367984" cy="42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958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6" y="299101"/>
            <a:ext cx="11395112" cy="61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972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79262"/>
            <a:ext cx="8771981" cy="54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2402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62708"/>
            <a:ext cx="10278291" cy="56142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MEAN is a free and open-source JavaScript software stack for building dynamic websites and web applications. </a:t>
            </a:r>
            <a:endParaRPr lang="en-US" dirty="0" smtClean="0"/>
          </a:p>
          <a:p>
            <a:r>
              <a:rPr lang="en-US" dirty="0" smtClean="0"/>
              <a:t>Because </a:t>
            </a:r>
            <a:r>
              <a:rPr lang="en-US" dirty="0"/>
              <a:t>all components of the MEAN stack support programs are written in JavaScript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Besides, experts consider MEAN technology the best for web development due to its various benefits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It’s </a:t>
            </a:r>
            <a:r>
              <a:rPr lang="en-US" dirty="0">
                <a:solidFill>
                  <a:srgbClr val="FF0000"/>
                </a:solidFill>
              </a:rPr>
              <a:t>comprised of MongoDB (a NoSQL DB), Express.js (a backend web framework), Angular (a front-end framework), and Node.js (an open-source cross-platform server),</a:t>
            </a:r>
            <a:r>
              <a:rPr lang="en-US" dirty="0"/>
              <a:t> and can be used for developing complex mobile and responsive web applications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single language used throughout this stack is </a:t>
            </a:r>
            <a:r>
              <a:rPr lang="en-US" dirty="0">
                <a:solidFill>
                  <a:srgbClr val="FF0000"/>
                </a:solidFill>
              </a:rPr>
              <a:t>JavaScript.</a:t>
            </a:r>
            <a:r>
              <a:rPr lang="en-US" dirty="0"/>
              <a:t> Its components are </a:t>
            </a:r>
            <a:r>
              <a:rPr lang="en-US" dirty="0">
                <a:solidFill>
                  <a:srgbClr val="FF0000"/>
                </a:solidFill>
              </a:rPr>
              <a:t>JSON savvy </a:t>
            </a:r>
            <a:r>
              <a:rPr lang="en-US" dirty="0"/>
              <a:t>and excellent in data transmission with free module library access. This means </a:t>
            </a:r>
            <a:r>
              <a:rPr lang="en-US" dirty="0">
                <a:solidFill>
                  <a:srgbClr val="FF0000"/>
                </a:solidFill>
              </a:rPr>
              <a:t>web developers can reuse this code across the whole app without reinventing the wheel.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1710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3" y="528154"/>
            <a:ext cx="10481233" cy="549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44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398"/>
            <a:ext cx="8677275" cy="545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42019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variants of MEAN Stack, </a:t>
            </a:r>
            <a:r>
              <a:rPr lang="en-US" dirty="0">
                <a:solidFill>
                  <a:srgbClr val="FF0000"/>
                </a:solidFill>
              </a:rPr>
              <a:t>the MEVN Stack (MongoDB, Express, </a:t>
            </a:r>
            <a:r>
              <a:rPr lang="en-US" dirty="0" err="1">
                <a:solidFill>
                  <a:srgbClr val="FF0000"/>
                </a:solidFill>
              </a:rPr>
              <a:t>Vue</a:t>
            </a:r>
            <a:r>
              <a:rPr lang="en-US" dirty="0">
                <a:solidFill>
                  <a:srgbClr val="FF0000"/>
                </a:solidFill>
              </a:rPr>
              <a:t>, Node), </a:t>
            </a:r>
            <a:r>
              <a:rPr lang="en-US" dirty="0"/>
              <a:t>and really any frontend JavaScript framework can work.</a:t>
            </a:r>
          </a:p>
          <a:p>
            <a:r>
              <a:rPr lang="en-US" dirty="0"/>
              <a:t>It is the </a:t>
            </a:r>
            <a:r>
              <a:rPr lang="en-US" dirty="0">
                <a:solidFill>
                  <a:srgbClr val="FF0000"/>
                </a:solidFill>
              </a:rPr>
              <a:t>open-source JavaScript software stack </a:t>
            </a:r>
            <a:r>
              <a:rPr lang="en-US" dirty="0"/>
              <a:t>that has emerged as a new and evolving way to build powerful and dynamic web applications. </a:t>
            </a:r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dirty="0"/>
              <a:t>, its software components can be used to effectively design frontend and backend development and improve the functionality of your website or app.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656967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09" y="940526"/>
            <a:ext cx="8937716" cy="47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84320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9" y="324497"/>
            <a:ext cx="8994049" cy="58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7309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4" y="365124"/>
            <a:ext cx="10162902" cy="629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47568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" y="270398"/>
            <a:ext cx="9153253" cy="56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9382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LAMP is an old classic industry standard when it comes to time-tested web development stacks, which comprises </a:t>
            </a:r>
            <a:r>
              <a:rPr lang="en-US" dirty="0">
                <a:solidFill>
                  <a:srgbClr val="FF0000"/>
                </a:solidFill>
              </a:rPr>
              <a:t>MySQL (Relational Database Management), Linux (Operating System), PHP (Programming Language), and Apache (HTTP server). It is open-source and available for free.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The </a:t>
            </a:r>
            <a:r>
              <a:rPr lang="en-US" dirty="0"/>
              <a:t>stack runs efficiently on all operating systems. In web development, it provides the website with the best performance, cost efficiency, and flexibility. </a:t>
            </a:r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dirty="0"/>
              <a:t>, its components can be interchanged or modified within the same stack. LAMP refers now to a generic software stack model and its components are largely interchangeable.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306782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108916" cy="529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681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23" y="1436915"/>
            <a:ext cx="9310078" cy="36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6672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2" y="654990"/>
            <a:ext cx="8957446" cy="452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6387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Flutter is an open-source software development program for </a:t>
            </a:r>
            <a:r>
              <a:rPr lang="en-US" dirty="0" smtClean="0">
                <a:solidFill>
                  <a:srgbClr val="FF0000"/>
                </a:solidFill>
              </a:rPr>
              <a:t>developing Android, iOS, Mac, Windows, Web, and Linux applications from a single codebase.</a:t>
            </a:r>
          </a:p>
          <a:p>
            <a:endParaRPr lang="en-US" dirty="0" smtClean="0"/>
          </a:p>
          <a:p>
            <a:r>
              <a:rPr lang="en-US" dirty="0" smtClean="0"/>
              <a:t>With it, you don’t have to compromise on speed while building user interfaces, adding new features, or fixing bugs. </a:t>
            </a:r>
          </a:p>
          <a:p>
            <a:r>
              <a:rPr lang="en-US" dirty="0" smtClean="0"/>
              <a:t>Besides, it is essential to employ a steady software technology stack when making software or an application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. The backend needs to be created with tools that complement each other to reduce development time and coordinate resources.</a:t>
            </a:r>
          </a:p>
          <a:p>
            <a:endParaRPr lang="en-US" dirty="0" smtClean="0"/>
          </a:p>
          <a:p>
            <a:r>
              <a:rPr lang="en-US" dirty="0" smtClean="0"/>
              <a:t>Advantages: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Dart.</a:t>
            </a:r>
          </a:p>
          <a:p>
            <a:pPr lvl="1"/>
            <a:r>
              <a:rPr lang="en-US" dirty="0" smtClean="0"/>
              <a:t>High performance.</a:t>
            </a:r>
          </a:p>
          <a:p>
            <a:pPr lvl="1"/>
            <a:r>
              <a:rPr lang="en-US" dirty="0" smtClean="0"/>
              <a:t>Growing popularity.</a:t>
            </a:r>
          </a:p>
          <a:p>
            <a:pPr lvl="1"/>
            <a:r>
              <a:rPr lang="en-US" dirty="0" smtClean="0"/>
              <a:t>Mild learning curve.</a:t>
            </a:r>
          </a:p>
          <a:p>
            <a:pPr lvl="1"/>
            <a:r>
              <a:rPr lang="en-US" dirty="0" smtClean="0"/>
              <a:t>One UI design.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7974406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205" y="3158036"/>
            <a:ext cx="10515600" cy="4351338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Serverless</a:t>
            </a:r>
            <a:r>
              <a:rPr lang="en-US" dirty="0">
                <a:solidFill>
                  <a:srgbClr val="FF0000"/>
                </a:solidFill>
              </a:rPr>
              <a:t> technology stack, </a:t>
            </a:r>
            <a:r>
              <a:rPr lang="en-US" dirty="0"/>
              <a:t>one can easily scale up to thousands of users immediately during sudden spikes, and scale down, too, as the spike subsides.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095" y="119063"/>
            <a:ext cx="70199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79733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499090" cy="506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2083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Ruby on Rails (</a:t>
            </a:r>
            <a:r>
              <a:rPr lang="en-US" dirty="0" err="1"/>
              <a:t>RoR</a:t>
            </a:r>
            <a:r>
              <a:rPr lang="en-US" dirty="0"/>
              <a:t>) is a </a:t>
            </a:r>
            <a:r>
              <a:rPr lang="en-US" dirty="0">
                <a:solidFill>
                  <a:srgbClr val="FF0000"/>
                </a:solidFill>
              </a:rPr>
              <a:t>developer-friendly web development stack.</a:t>
            </a:r>
            <a:r>
              <a:rPr lang="en-US" dirty="0"/>
              <a:t> It is an </a:t>
            </a:r>
            <a:r>
              <a:rPr lang="en-US" dirty="0">
                <a:solidFill>
                  <a:srgbClr val="FF0000"/>
                </a:solidFill>
              </a:rPr>
              <a:t>open-source, dynamic programming language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dirty="0"/>
              <a:t>, </a:t>
            </a:r>
            <a:r>
              <a:rPr lang="en-US" dirty="0" err="1"/>
              <a:t>RoR</a:t>
            </a:r>
            <a:r>
              <a:rPr lang="en-US" dirty="0"/>
              <a:t> facilitates the development of </a:t>
            </a:r>
            <a:r>
              <a:rPr lang="en-US" dirty="0">
                <a:solidFill>
                  <a:srgbClr val="FF0000"/>
                </a:solidFill>
              </a:rPr>
              <a:t>lightweight applications that increase flexibility.</a:t>
            </a:r>
          </a:p>
          <a:p>
            <a:r>
              <a:rPr lang="en-US" dirty="0"/>
              <a:t>Furthermore, the stack works in </a:t>
            </a:r>
            <a:r>
              <a:rPr lang="en-US" dirty="0">
                <a:solidFill>
                  <a:srgbClr val="FF0000"/>
                </a:solidFill>
              </a:rPr>
              <a:t>tandem with HTML, CSS, and JavaScript for creating interactive user interfaces, and XML or JSON for data transfer.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Also</a:t>
            </a:r>
            <a:r>
              <a:rPr lang="en-US" dirty="0"/>
              <a:t>, it allows the </a:t>
            </a:r>
            <a:r>
              <a:rPr lang="en-US" dirty="0">
                <a:solidFill>
                  <a:srgbClr val="FF0000"/>
                </a:solidFill>
              </a:rPr>
              <a:t>use of default structures for web pages and database management. </a:t>
            </a:r>
            <a:r>
              <a:rPr lang="en-US" dirty="0"/>
              <a:t>It also provides developers with a </a:t>
            </a:r>
            <a:r>
              <a:rPr lang="en-US" dirty="0">
                <a:solidFill>
                  <a:srgbClr val="FF0000"/>
                </a:solidFill>
              </a:rPr>
              <a:t>detailed error log to build bug-free applications.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917772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Full Stack Developer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93668"/>
            <a:ext cx="10813869" cy="510757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Who is a Full Stack Developer?</a:t>
            </a:r>
          </a:p>
          <a:p>
            <a:r>
              <a:rPr lang="en-US" dirty="0"/>
              <a:t>A Full Stack Web developer is an expert </a:t>
            </a:r>
            <a:r>
              <a:rPr lang="en-US" dirty="0">
                <a:solidFill>
                  <a:srgbClr val="FF0000"/>
                </a:solidFill>
              </a:rPr>
              <a:t>who has the knowledge and understanding of both sides of development; the front-end and back-end programming. </a:t>
            </a:r>
          </a:p>
          <a:p>
            <a:r>
              <a:rPr lang="en-US" dirty="0"/>
              <a:t>The developer has a wide area of knowledge with the ability to create a complete web application. However, the most significant part is s/he understands the boundaries between each of the varied roles they perform. </a:t>
            </a:r>
          </a:p>
          <a:p>
            <a:r>
              <a:rPr lang="en-US" dirty="0"/>
              <a:t>The name ‘full-stack’ justifies itself as a full stack developer should have the understanding of all the layers in any of the </a:t>
            </a:r>
            <a:r>
              <a:rPr lang="en-US" dirty="0">
                <a:solidFill>
                  <a:srgbClr val="FF0000"/>
                </a:solidFill>
              </a:rPr>
              <a:t>stack preferred by the developer like The MEAN Stack, The MERN Stack, The LAMP Stack.</a:t>
            </a:r>
          </a:p>
          <a:p>
            <a:endParaRPr lang="en-US" b="1" dirty="0" smtClean="0"/>
          </a:p>
          <a:p>
            <a:r>
              <a:rPr lang="en-US" b="1" dirty="0" smtClean="0"/>
              <a:t>Front </a:t>
            </a:r>
            <a:r>
              <a:rPr lang="en-US" b="1" dirty="0"/>
              <a:t>-End:</a:t>
            </a:r>
            <a:r>
              <a:rPr lang="en-US" dirty="0"/>
              <a:t> Also known as the client-side of the web application that the user interacts with. The developer will focus on the coding for the user interface. 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Back-end:</a:t>
            </a:r>
            <a:r>
              <a:rPr lang="en-US" dirty="0"/>
              <a:t> Server-side or back-end of the web application is everything that goes behind the scenes. A back-end developer is responsible for the base functioning of an application or website. 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Database:</a:t>
            </a:r>
            <a:r>
              <a:rPr lang="en-US" dirty="0"/>
              <a:t> The database is a place to store the data for any of your project or application you are working on. Some popular databases are MYSQL, Oracle, SQL Server, etc. 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DevOps:</a:t>
            </a:r>
            <a:r>
              <a:rPr lang="en-US" dirty="0"/>
              <a:t> It is a methodology wherein the gap between the development and operations team is bridged. They work together as a team to deliver faster, reliable, and better results while creating an application.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917201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213" y="909638"/>
            <a:ext cx="12368213" cy="49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34630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010535"/>
            <a:ext cx="11280866" cy="50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3931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69" y="110739"/>
            <a:ext cx="7259955" cy="6521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2046" y="6505303"/>
            <a:ext cx="889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Source: https://www.interviewbit.com/blog/php-developer-salary/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310601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23" y="1188720"/>
            <a:ext cx="10902883" cy="43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893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" y="981887"/>
            <a:ext cx="10726783" cy="47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5105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20" y="731520"/>
            <a:ext cx="7803100" cy="47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083223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052" y="1825625"/>
            <a:ext cx="8011991" cy="364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5089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52" y="1280704"/>
            <a:ext cx="9067495" cy="36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4548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5" y="1114425"/>
            <a:ext cx="664845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62149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hlinkClick r:id="rId2"/>
              </a:rPr>
              <a:t>https://www.delftstack.com/howto/javascript/javascript-version/</a:t>
            </a:r>
            <a:endParaRPr lang="en-IN" dirty="0" smtClean="0"/>
          </a:p>
          <a:p>
            <a:r>
              <a:rPr lang="en-IN" dirty="0" smtClean="0">
                <a:hlinkClick r:id="rId3"/>
              </a:rPr>
              <a:t>https://light-it.net/blog/choosing-a-technology-stack-for-web-application-development/</a:t>
            </a:r>
            <a:endParaRPr lang="en-IN" dirty="0" smtClean="0"/>
          </a:p>
          <a:p>
            <a:r>
              <a:rPr lang="en-IN" dirty="0" smtClean="0"/>
              <a:t>https://light-it.net/blog/choosing-a-technology-stack-for-web-application-development/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0589620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-2  Plan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Responsive web design concepts</a:t>
            </a:r>
          </a:p>
          <a:p>
            <a:r>
              <a:rPr lang="en-US" dirty="0" smtClean="0"/>
              <a:t>Creating a responsive web design with HTML 5 and CSS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 </a:t>
            </a:r>
            <a:r>
              <a:rPr lang="en-US" dirty="0" smtClean="0">
                <a:solidFill>
                  <a:srgbClr val="FF0000"/>
                </a:solidFill>
              </a:rPr>
              <a:t>Students will be shared with manual for deploying the components for mean stack development at each phase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9536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43457582-508F-4CE8-A1B7-9498FEC60B0A}" type="slidenum">
              <a:rPr lang="en-US" altLang="en-US" sz="1400"/>
              <a:pPr/>
              <a:t>7</a:t>
            </a:fld>
            <a:endParaRPr lang="en-US" altLang="en-US" sz="140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496389" y="228600"/>
            <a:ext cx="9866811" cy="1219200"/>
          </a:xfrm>
        </p:spPr>
        <p:txBody>
          <a:bodyPr/>
          <a:lstStyle/>
          <a:p>
            <a:r>
              <a:rPr lang="en-US" altLang="en-US" sz="3200" dirty="0"/>
              <a:t>Fundamentals of Web Design</a:t>
            </a:r>
            <a:endParaRPr lang="en-US" altLang="en-US" dirty="0" smtClean="0"/>
          </a:p>
        </p:txBody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447800"/>
            <a:ext cx="8610600" cy="58674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mtClean="0"/>
              <a:t>Purpose of Web Design</a:t>
            </a:r>
          </a:p>
          <a:p>
            <a:pPr lvl="1"/>
            <a:r>
              <a:rPr lang="en-US" altLang="en-US" sz="2000"/>
              <a:t>Inform/Educate</a:t>
            </a:r>
          </a:p>
          <a:p>
            <a:pPr lvl="1"/>
            <a:r>
              <a:rPr lang="en-US" altLang="en-US" sz="2000"/>
              <a:t>Persuade</a:t>
            </a:r>
          </a:p>
          <a:p>
            <a:pPr>
              <a:buFontTx/>
              <a:buNone/>
            </a:pPr>
            <a:r>
              <a:rPr lang="en-US" altLang="en-US" smtClean="0"/>
              <a:t>Influences on Web Design</a:t>
            </a:r>
          </a:p>
          <a:p>
            <a:pPr lvl="1"/>
            <a:r>
              <a:rPr lang="en-US" altLang="en-US" sz="2000"/>
              <a:t>Technology Used by Both Target Audience and Designer</a:t>
            </a:r>
          </a:p>
          <a:p>
            <a:pPr lvl="1"/>
            <a:r>
              <a:rPr lang="en-US" altLang="en-US" sz="2000"/>
              <a:t>Nature of the Content</a:t>
            </a:r>
          </a:p>
          <a:p>
            <a:pPr lvl="1"/>
            <a:r>
              <a:rPr lang="en-US" altLang="en-US" sz="2000"/>
              <a:t>Economy (Budget, Time, and Scale of the Project) </a:t>
            </a:r>
          </a:p>
          <a:p>
            <a:pPr lvl="1"/>
            <a:r>
              <a:rPr lang="en-US" altLang="en-US" sz="2000"/>
              <a:t>Amount and Type of Visuals Included</a:t>
            </a:r>
          </a:p>
          <a:p>
            <a:pPr lvl="1"/>
            <a:r>
              <a:rPr lang="en-US" altLang="en-US" sz="2000"/>
              <a:t>Meeting Usability Objectives</a:t>
            </a:r>
          </a:p>
        </p:txBody>
      </p:sp>
    </p:spTree>
    <p:extLst>
      <p:ext uri="{BB962C8B-B14F-4D97-AF65-F5344CB8AC3E}">
        <p14:creationId xmlns:p14="http://schemas.microsoft.com/office/powerpoint/2010/main" xmlns="" val="2834791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7" grpId="0" build="p" bldLvl="2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3BDE36A2-8B2D-4EAF-93B1-85F629F2250D}" type="slidenum">
              <a:rPr lang="en-US" altLang="en-US" sz="1400"/>
              <a:pPr/>
              <a:t>8</a:t>
            </a:fld>
            <a:endParaRPr lang="en-US" altLang="en-US" sz="140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228600"/>
            <a:ext cx="8305800" cy="1143000"/>
          </a:xfrm>
        </p:spPr>
        <p:txBody>
          <a:bodyPr/>
          <a:lstStyle/>
          <a:p>
            <a:r>
              <a:rPr lang="en-US" altLang="en-US" sz="3200"/>
              <a:t>The Making of a Good Design</a:t>
            </a:r>
            <a:endParaRPr lang="en-US" altLang="en-US" smtClean="0"/>
          </a:p>
        </p:txBody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447800"/>
            <a:ext cx="8001000" cy="58674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mtClean="0"/>
              <a:t>Content is important, but content alone will not make your site work.</a:t>
            </a:r>
          </a:p>
          <a:p>
            <a:pPr marL="0" indent="0">
              <a:buNone/>
            </a:pP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</p:txBody>
      </p:sp>
      <p:pic>
        <p:nvPicPr>
          <p:cNvPr id="276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743200"/>
            <a:ext cx="42672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63206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3" grpId="0" build="p" bldLvl="2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4F2F9A2B-CC2A-4DAF-820F-CC1B2C9797E9}" type="slidenum">
              <a:rPr lang="en-US" altLang="en-US" sz="1400"/>
              <a:pPr/>
              <a:t>9</a:t>
            </a:fld>
            <a:endParaRPr lang="en-US" altLang="en-US" sz="140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362200" y="228600"/>
            <a:ext cx="8305800" cy="1143000"/>
          </a:xfrm>
        </p:spPr>
        <p:txBody>
          <a:bodyPr/>
          <a:lstStyle/>
          <a:p>
            <a:r>
              <a:rPr lang="en-US" altLang="en-US" sz="3200"/>
              <a:t>The Making of a Good Design</a:t>
            </a:r>
            <a:endParaRPr lang="en-US" altLang="en-US" smtClean="0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62200" y="1447800"/>
            <a:ext cx="8001000" cy="58674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mtClean="0"/>
              <a:t>Content is important, but content alone will not make your site work.</a:t>
            </a:r>
          </a:p>
          <a:p>
            <a:pPr marL="0" indent="0">
              <a:buNone/>
            </a:pP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  <a:p>
            <a:pPr marL="0" indent="0">
              <a:buNone/>
            </a:pPr>
            <a:r>
              <a:rPr lang="en-US" altLang="en-US" smtClean="0"/>
              <a:t>Good Design is:</a:t>
            </a:r>
          </a:p>
          <a:p>
            <a:pPr marL="869950" lvl="1" indent="-355600"/>
            <a:r>
              <a:rPr lang="en-US" altLang="en-US" smtClean="0"/>
              <a:t>Understandable</a:t>
            </a:r>
          </a:p>
          <a:p>
            <a:pPr marL="869950" lvl="1" indent="-355600"/>
            <a:r>
              <a:rPr lang="en-US" altLang="en-US" smtClean="0"/>
              <a:t>Interesting</a:t>
            </a:r>
          </a:p>
          <a:p>
            <a:pPr marL="869950" lvl="1" indent="-355600"/>
            <a:r>
              <a:rPr lang="en-US" altLang="en-US" smtClean="0"/>
              <a:t>Easy to use</a:t>
            </a:r>
          </a:p>
          <a:p>
            <a:pPr marL="869950" lvl="1" indent="-355600"/>
            <a:r>
              <a:rPr lang="en-US" altLang="en-US" smtClean="0"/>
              <a:t>Uniform in look and feel</a:t>
            </a:r>
          </a:p>
          <a:p>
            <a:pPr marL="869950" lvl="1" indent="-355600"/>
            <a:r>
              <a:rPr lang="en-US" altLang="en-US" smtClean="0"/>
              <a:t>Done from a visitor’s point of view:</a:t>
            </a:r>
          </a:p>
          <a:p>
            <a:pPr marL="1263650" lvl="2" indent="-279400">
              <a:buNone/>
            </a:pPr>
            <a:r>
              <a:rPr lang="en-US" altLang="en-US" smtClean="0"/>
              <a:t>WYSIWYW (What You See Is What You WANT)</a:t>
            </a:r>
          </a:p>
        </p:txBody>
      </p:sp>
      <p:pic>
        <p:nvPicPr>
          <p:cNvPr id="1914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438401"/>
            <a:ext cx="3644900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59376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 bldLvl="2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2312</Words>
  <Application>Microsoft Office PowerPoint</Application>
  <PresentationFormat>Custom</PresentationFormat>
  <Paragraphs>300</Paragraphs>
  <Slides>66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19CSE-461- NetCentric Programming</vt:lpstr>
      <vt:lpstr>Slide 2</vt:lpstr>
      <vt:lpstr>CO Modified</vt:lpstr>
      <vt:lpstr>Slide 4</vt:lpstr>
      <vt:lpstr>Slide 5</vt:lpstr>
      <vt:lpstr>Slide 6</vt:lpstr>
      <vt:lpstr>Fundamentals of Web Design</vt:lpstr>
      <vt:lpstr>The Making of a Good Design</vt:lpstr>
      <vt:lpstr>The Making of a Good Design</vt:lpstr>
      <vt:lpstr>Good Design Maxims</vt:lpstr>
      <vt:lpstr>Typical Website Evolution</vt:lpstr>
      <vt:lpstr>General Methods for Design</vt:lpstr>
      <vt:lpstr>Benefits of Ad-hoc Process</vt:lpstr>
      <vt:lpstr>Pre-design Work</vt:lpstr>
      <vt:lpstr>More Pre-design Work</vt:lpstr>
      <vt:lpstr>Influences of Technology on Design</vt:lpstr>
      <vt:lpstr>Visual items</vt:lpstr>
      <vt:lpstr>Visual items</vt:lpstr>
      <vt:lpstr>Usability -- User’s Memory</vt:lpstr>
      <vt:lpstr>Usability -- Response Times </vt:lpstr>
      <vt:lpstr>Accessibility in Web Design</vt:lpstr>
      <vt:lpstr>Maintenance/Improvement</vt:lpstr>
      <vt:lpstr>Resources - Web Sites</vt:lpstr>
      <vt:lpstr>Resources - Books</vt:lpstr>
      <vt:lpstr>References</vt:lpstr>
      <vt:lpstr>Web technology Stack</vt:lpstr>
      <vt:lpstr>Slide 27</vt:lpstr>
      <vt:lpstr>Front End/Client Side Technology stack</vt:lpstr>
      <vt:lpstr>HTML</vt:lpstr>
      <vt:lpstr>Slide 30</vt:lpstr>
      <vt:lpstr>CSS</vt:lpstr>
      <vt:lpstr>Slide 32</vt:lpstr>
      <vt:lpstr>javaScript </vt:lpstr>
      <vt:lpstr>Slide 34</vt:lpstr>
      <vt:lpstr>TypeScript</vt:lpstr>
      <vt:lpstr>Back-End, Server-Side Technology Stack </vt:lpstr>
      <vt:lpstr>Back End Components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Full Stack Developer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References</vt:lpstr>
      <vt:lpstr>Session -2  Plan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19CSE-461- NetCentric Programming</dc:title>
  <dc:creator>T.SENTHIL KUMAR</dc:creator>
  <cp:lastModifiedBy>RAVELLA ABHINAV</cp:lastModifiedBy>
  <cp:revision>12</cp:revision>
  <cp:lastPrinted>2022-07-22T08:38:48Z</cp:lastPrinted>
  <dcterms:created xsi:type="dcterms:W3CDTF">2022-07-20T04:32:59Z</dcterms:created>
  <dcterms:modified xsi:type="dcterms:W3CDTF">2022-08-30T01:45:31Z</dcterms:modified>
</cp:coreProperties>
</file>